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3" r:id="rId1"/>
  </p:sldMasterIdLst>
  <p:notesMasterIdLst>
    <p:notesMasterId r:id="rId70"/>
  </p:notesMasterIdLst>
  <p:handoutMasterIdLst>
    <p:handoutMasterId r:id="rId71"/>
  </p:handoutMasterIdLst>
  <p:sldIdLst>
    <p:sldId id="258" r:id="rId2"/>
    <p:sldId id="259" r:id="rId3"/>
    <p:sldId id="260" r:id="rId4"/>
    <p:sldId id="261" r:id="rId5"/>
    <p:sldId id="262" r:id="rId6"/>
    <p:sldId id="263" r:id="rId7"/>
    <p:sldId id="264" r:id="rId8"/>
    <p:sldId id="266" r:id="rId9"/>
    <p:sldId id="269" r:id="rId10"/>
    <p:sldId id="322" r:id="rId11"/>
    <p:sldId id="323" r:id="rId12"/>
    <p:sldId id="324" r:id="rId13"/>
    <p:sldId id="273" r:id="rId14"/>
    <p:sldId id="274" r:id="rId15"/>
    <p:sldId id="275" r:id="rId16"/>
    <p:sldId id="276" r:id="rId17"/>
    <p:sldId id="277" r:id="rId18"/>
    <p:sldId id="278" r:id="rId19"/>
    <p:sldId id="279" r:id="rId20"/>
    <p:sldId id="280" r:id="rId21"/>
    <p:sldId id="281" r:id="rId22"/>
    <p:sldId id="282" r:id="rId23"/>
    <p:sldId id="289" r:id="rId24"/>
    <p:sldId id="290" r:id="rId25"/>
    <p:sldId id="291" r:id="rId26"/>
    <p:sldId id="292" r:id="rId27"/>
    <p:sldId id="293" r:id="rId28"/>
    <p:sldId id="295" r:id="rId29"/>
    <p:sldId id="296" r:id="rId30"/>
    <p:sldId id="300" r:id="rId31"/>
    <p:sldId id="329" r:id="rId32"/>
    <p:sldId id="301" r:id="rId33"/>
    <p:sldId id="302" r:id="rId34"/>
    <p:sldId id="303" r:id="rId35"/>
    <p:sldId id="304" r:id="rId36"/>
    <p:sldId id="305" r:id="rId37"/>
    <p:sldId id="307" r:id="rId38"/>
    <p:sldId id="308" r:id="rId39"/>
    <p:sldId id="311" r:id="rId40"/>
    <p:sldId id="309" r:id="rId41"/>
    <p:sldId id="354" r:id="rId42"/>
    <p:sldId id="310" r:id="rId43"/>
    <p:sldId id="312" r:id="rId44"/>
    <p:sldId id="313" r:id="rId45"/>
    <p:sldId id="314" r:id="rId46"/>
    <p:sldId id="315" r:id="rId47"/>
    <p:sldId id="316" r:id="rId48"/>
    <p:sldId id="317" r:id="rId49"/>
    <p:sldId id="318" r:id="rId50"/>
    <p:sldId id="319" r:id="rId51"/>
    <p:sldId id="320" r:id="rId52"/>
    <p:sldId id="321" r:id="rId53"/>
    <p:sldId id="330" r:id="rId54"/>
    <p:sldId id="340" r:id="rId55"/>
    <p:sldId id="341" r:id="rId56"/>
    <p:sldId id="342" r:id="rId57"/>
    <p:sldId id="344" r:id="rId58"/>
    <p:sldId id="345" r:id="rId59"/>
    <p:sldId id="346" r:id="rId60"/>
    <p:sldId id="347" r:id="rId61"/>
    <p:sldId id="348" r:id="rId62"/>
    <p:sldId id="343" r:id="rId63"/>
    <p:sldId id="349" r:id="rId64"/>
    <p:sldId id="350" r:id="rId65"/>
    <p:sldId id="351" r:id="rId66"/>
    <p:sldId id="352" r:id="rId67"/>
    <p:sldId id="353" r:id="rId68"/>
    <p:sldId id="257" r:id="rId69"/>
  </p:sldIdLst>
  <p:sldSz cx="12192000" cy="6858000"/>
  <p:notesSz cx="6858000" cy="9144000"/>
  <p:custDataLst>
    <p:tags r:id="rId7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81" d="100"/>
          <a:sy n="81" d="100"/>
        </p:scale>
        <p:origin x="754" y="48"/>
      </p:cViewPr>
      <p:guideLst>
        <p:guide orient="horz" pos="2160"/>
        <p:guide pos="3840"/>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varScale="1">
        <p:scale>
          <a:sx n="63" d="100"/>
          <a:sy n="63" d="100"/>
        </p:scale>
        <p:origin x="3206" y="77"/>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gs" Target="tags/tag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EA3AF54-BB2A-36E0-2B53-1108BD407C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7FF0A24-4598-600E-800E-36E21B66F7A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CC16645-67FD-413B-9842-87FE454F172F}" type="datetimeFigureOut">
              <a:rPr lang="en-US" smtClean="0"/>
              <a:pPr/>
              <a:t>11/4/2025</a:t>
            </a:fld>
            <a:endParaRPr lang="en-US"/>
          </a:p>
        </p:txBody>
      </p:sp>
      <p:sp>
        <p:nvSpPr>
          <p:cNvPr id="4" name="Footer Placeholder 3">
            <a:extLst>
              <a:ext uri="{FF2B5EF4-FFF2-40B4-BE49-F238E27FC236}">
                <a16:creationId xmlns:a16="http://schemas.microsoft.com/office/drawing/2014/main" id="{69AAA360-14F6-4A1A-2DDD-0840D5394C2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1EEA462-1A75-FA81-0030-F751F910D4B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DD83CB-A1BB-420E-9D61-29AC350BACB1}" type="slidenum">
              <a:rPr lang="en-US" smtClean="0"/>
              <a:pPr/>
              <a:t>‹#›</a:t>
            </a:fld>
            <a:endParaRPr lang="en-US"/>
          </a:p>
        </p:txBody>
      </p:sp>
    </p:spTree>
    <p:extLst>
      <p:ext uri="{BB962C8B-B14F-4D97-AF65-F5344CB8AC3E}">
        <p14:creationId xmlns:p14="http://schemas.microsoft.com/office/powerpoint/2010/main" val="4622633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A9629E-9570-45F7-A50F-DC60170FF773}" type="datetimeFigureOut">
              <a:rPr lang="en-US" smtClean="0"/>
              <a:pPr/>
              <a:t>11/4/2025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CEAAC4-8DCE-4A0D-9E96-2290A0A3526C}" type="slidenum">
              <a:rPr lang="en-US" smtClean="0"/>
              <a:pPr/>
              <a:t>‹#›</a:t>
            </a:fld>
            <a:endParaRPr lang="en-US"/>
          </a:p>
        </p:txBody>
      </p:sp>
    </p:spTree>
    <p:extLst>
      <p:ext uri="{BB962C8B-B14F-4D97-AF65-F5344CB8AC3E}">
        <p14:creationId xmlns:p14="http://schemas.microsoft.com/office/powerpoint/2010/main" val="2900861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4F1AA251-0B7E-44FD-A3F2-E00734447244}" type="slidenum">
              <a:rPr lang="en-IN" smtClean="0"/>
              <a:t>28</a:t>
            </a:fld>
            <a:endParaRPr lang="en-IN"/>
          </a:p>
        </p:txBody>
      </p:sp>
    </p:spTree>
    <p:extLst>
      <p:ext uri="{BB962C8B-B14F-4D97-AF65-F5344CB8AC3E}">
        <p14:creationId xmlns:p14="http://schemas.microsoft.com/office/powerpoint/2010/main" val="11331256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Holder 4"/>
          <p:cNvSpPr>
            <a:spLocks noGrp="1"/>
          </p:cNvSpPr>
          <p:nvPr>
            <p:ph type="ftr" sz="quarter" idx="5"/>
          </p:nvPr>
        </p:nvSpPr>
        <p:spPr>
          <a:xfrm>
            <a:off x="2814400" y="6549752"/>
            <a:ext cx="6277229" cy="246221"/>
          </a:xfrm>
        </p:spPr>
        <p:txBody>
          <a:bodyPr lIns="0" tIns="0" rIns="0" bIns="0"/>
          <a:lstStyle>
            <a:lvl1pPr algn="ctr">
              <a:defRPr sz="1600">
                <a:solidFill>
                  <a:schemeClr val="tx1">
                    <a:tint val="75000"/>
                  </a:schemeClr>
                </a:solidFill>
              </a:defRPr>
            </a:lvl1pPr>
          </a:lstStyle>
          <a:p>
            <a:r>
              <a:rPr lang="en-US" dirty="0"/>
              <a:t>Department of CSE, ATMECE, </a:t>
            </a:r>
            <a:r>
              <a:rPr lang="en-US" dirty="0" err="1"/>
              <a:t>Mysuru</a:t>
            </a:r>
            <a:endParaRPr lang="en-US" dirty="0"/>
          </a:p>
        </p:txBody>
      </p:sp>
      <p:sp>
        <p:nvSpPr>
          <p:cNvPr id="5" name="Holder 5"/>
          <p:cNvSpPr>
            <a:spLocks noGrp="1"/>
          </p:cNvSpPr>
          <p:nvPr>
            <p:ph type="dt" sz="half" idx="6"/>
          </p:nvPr>
        </p:nvSpPr>
        <p:spPr>
          <a:xfrm>
            <a:off x="137755" y="6539361"/>
            <a:ext cx="2384742" cy="246221"/>
          </a:xfrm>
        </p:spPr>
        <p:txBody>
          <a:bodyPr lIns="0" tIns="0" rIns="0" bIns="0"/>
          <a:lstStyle>
            <a:lvl1pPr algn="l">
              <a:defRPr sz="1600">
                <a:solidFill>
                  <a:schemeClr val="tx1">
                    <a:tint val="75000"/>
                  </a:schemeClr>
                </a:solidFill>
              </a:defRPr>
            </a:lvl1pPr>
          </a:lstStyle>
          <a:p>
            <a:r>
              <a:rPr lang="en-US"/>
              <a:t>24/07/2025</a:t>
            </a:r>
          </a:p>
        </p:txBody>
      </p:sp>
      <p:sp>
        <p:nvSpPr>
          <p:cNvPr id="6" name="Holder 6"/>
          <p:cNvSpPr>
            <a:spLocks noGrp="1"/>
          </p:cNvSpPr>
          <p:nvPr>
            <p:ph type="sldNum" sz="quarter" idx="7"/>
          </p:nvPr>
        </p:nvSpPr>
        <p:spPr>
          <a:xfrm>
            <a:off x="9269407" y="6549751"/>
            <a:ext cx="2805620" cy="246221"/>
          </a:xfrm>
        </p:spPr>
        <p:txBody>
          <a:bodyPr lIns="0" tIns="0" rIns="0" bIns="0"/>
          <a:lstStyle>
            <a:lvl1pPr algn="r">
              <a:defRPr sz="1600">
                <a:solidFill>
                  <a:schemeClr val="tx1">
                    <a:tint val="75000"/>
                  </a:schemeClr>
                </a:solidFill>
              </a:defRPr>
            </a:lvl1pPr>
          </a:lstStyle>
          <a:p>
            <a:fld id="{050B88D7-7741-46C0-B3EE-0924E171B329}" type="slidenum">
              <a:rPr lang="en-US" smtClean="0"/>
              <a:pPr/>
              <a:t>‹#›</a:t>
            </a:fld>
            <a:endParaRPr lang="en-US"/>
          </a:p>
        </p:txBody>
      </p:sp>
    </p:spTree>
    <p:extLst>
      <p:ext uri="{BB962C8B-B14F-4D97-AF65-F5344CB8AC3E}">
        <p14:creationId xmlns:p14="http://schemas.microsoft.com/office/powerpoint/2010/main" val="50003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212178" y="6542947"/>
            <a:ext cx="2221927" cy="246221"/>
          </a:xfrm>
        </p:spPr>
        <p:txBody>
          <a:bodyPr/>
          <a:lstStyle>
            <a:lvl1pPr>
              <a:defRPr sz="1600">
                <a:latin typeface="+mj-lt"/>
              </a:defRPr>
            </a:lvl1pPr>
          </a:lstStyle>
          <a:p>
            <a:r>
              <a:rPr lang="en-US"/>
              <a:t>24/07/2025</a:t>
            </a:r>
            <a:endParaRPr lang="en-US" dirty="0"/>
          </a:p>
        </p:txBody>
      </p:sp>
      <p:sp>
        <p:nvSpPr>
          <p:cNvPr id="5" name="Footer Placeholder 4"/>
          <p:cNvSpPr>
            <a:spLocks noGrp="1"/>
          </p:cNvSpPr>
          <p:nvPr>
            <p:ph type="ftr" sz="quarter" idx="11"/>
          </p:nvPr>
        </p:nvSpPr>
        <p:spPr>
          <a:xfrm>
            <a:off x="2654045" y="6542948"/>
            <a:ext cx="6300216" cy="246221"/>
          </a:xfrm>
        </p:spPr>
        <p:txBody>
          <a:bodyPr/>
          <a:lstStyle>
            <a:lvl1pPr>
              <a:defRPr sz="1600">
                <a:latin typeface="+mj-lt"/>
              </a:defRPr>
            </a:lvl1pPr>
          </a:lstStyle>
          <a:p>
            <a:r>
              <a:rPr lang="en-US" dirty="0"/>
              <a:t>Department of CSE, ATMECE, </a:t>
            </a:r>
            <a:r>
              <a:rPr lang="en-US" dirty="0" err="1"/>
              <a:t>Mysuru</a:t>
            </a:r>
            <a:endParaRPr lang="en-US" dirty="0"/>
          </a:p>
        </p:txBody>
      </p:sp>
      <p:sp>
        <p:nvSpPr>
          <p:cNvPr id="6" name="Slide Number Placeholder 5"/>
          <p:cNvSpPr>
            <a:spLocks noGrp="1"/>
          </p:cNvSpPr>
          <p:nvPr>
            <p:ph type="sldNum" sz="quarter" idx="12"/>
          </p:nvPr>
        </p:nvSpPr>
        <p:spPr>
          <a:xfrm>
            <a:off x="9236548" y="6563729"/>
            <a:ext cx="2805620" cy="246221"/>
          </a:xfrm>
        </p:spPr>
        <p:txBody>
          <a:bodyPr/>
          <a:lstStyle>
            <a:lvl1pPr>
              <a:defRPr sz="1600">
                <a:latin typeface="+mj-lt"/>
              </a:defRPr>
            </a:lvl1pPr>
          </a:lstStyle>
          <a:p>
            <a:fld id="{050B88D7-7741-46C0-B3EE-0924E171B329}" type="slidenum">
              <a:rPr lang="en-US" smtClean="0"/>
              <a:pPr/>
              <a:t>‹#›</a:t>
            </a:fld>
            <a:endParaRPr lang="en-US" dirty="0"/>
          </a:p>
        </p:txBody>
      </p:sp>
    </p:spTree>
    <p:extLst>
      <p:ext uri="{BB962C8B-B14F-4D97-AF65-F5344CB8AC3E}">
        <p14:creationId xmlns:p14="http://schemas.microsoft.com/office/powerpoint/2010/main" val="1993243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7DDEE8-1ABF-8DA3-D649-1E21B3D0F92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1B6F7B29-823E-8890-CB95-3583EA265D6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F1E03EBC-D637-3F95-2CFE-DDB4EE1C2B10}"/>
              </a:ext>
            </a:extLst>
          </p:cNvPr>
          <p:cNvSpPr>
            <a:spLocks noGrp="1"/>
          </p:cNvSpPr>
          <p:nvPr>
            <p:ph type="dt" sz="half" idx="10"/>
          </p:nvPr>
        </p:nvSpPr>
        <p:spPr/>
        <p:txBody>
          <a:bodyPr/>
          <a:lstStyle/>
          <a:p>
            <a:r>
              <a:rPr lang="en-US"/>
              <a:t>24/07/2025</a:t>
            </a:r>
            <a:endParaRPr lang="en-IN"/>
          </a:p>
        </p:txBody>
      </p:sp>
      <p:sp>
        <p:nvSpPr>
          <p:cNvPr id="5" name="Footer Placeholder 4">
            <a:extLst>
              <a:ext uri="{FF2B5EF4-FFF2-40B4-BE49-F238E27FC236}">
                <a16:creationId xmlns:a16="http://schemas.microsoft.com/office/drawing/2014/main" id="{17E7EFDD-7D51-B5D5-821C-C9D67D52C9C8}"/>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3AB1D7E5-5C68-8341-FA7A-F55308FBBEA3}"/>
              </a:ext>
            </a:extLst>
          </p:cNvPr>
          <p:cNvSpPr>
            <a:spLocks noGrp="1"/>
          </p:cNvSpPr>
          <p:nvPr>
            <p:ph type="sldNum" sz="quarter" idx="12"/>
          </p:nvPr>
        </p:nvSpPr>
        <p:spPr/>
        <p:txBody>
          <a:bodyPr/>
          <a:lstStyle/>
          <a:p>
            <a:fld id="{037C73E0-9261-4858-A220-EDB35A6A3E0D}" type="slidenum">
              <a:rPr lang="en-IN" smtClean="0"/>
              <a:t>‹#›</a:t>
            </a:fld>
            <a:endParaRPr lang="en-IN"/>
          </a:p>
        </p:txBody>
      </p:sp>
    </p:spTree>
    <p:extLst>
      <p:ext uri="{BB962C8B-B14F-4D97-AF65-F5344CB8AC3E}">
        <p14:creationId xmlns:p14="http://schemas.microsoft.com/office/powerpoint/2010/main" val="29017572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5701B25-4AF0-3BBF-ED62-73A057A0343C}"/>
              </a:ext>
            </a:extLst>
          </p:cNvPr>
          <p:cNvSpPr>
            <a:spLocks noGrp="1"/>
          </p:cNvSpPr>
          <p:nvPr>
            <p:ph type="dt" sz="half" idx="10"/>
          </p:nvPr>
        </p:nvSpPr>
        <p:spPr/>
        <p:txBody>
          <a:bodyPr/>
          <a:lstStyle/>
          <a:p>
            <a:r>
              <a:rPr lang="en-US"/>
              <a:t>24/07/2025</a:t>
            </a:r>
            <a:endParaRPr lang="en-IN"/>
          </a:p>
        </p:txBody>
      </p:sp>
      <p:sp>
        <p:nvSpPr>
          <p:cNvPr id="3" name="Footer Placeholder 2">
            <a:extLst>
              <a:ext uri="{FF2B5EF4-FFF2-40B4-BE49-F238E27FC236}">
                <a16:creationId xmlns:a16="http://schemas.microsoft.com/office/drawing/2014/main" id="{174ED637-6CEE-5EC9-D1D2-B6B008B2B485}"/>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71B521C5-4E8F-B961-0550-68678C997A6E}"/>
              </a:ext>
            </a:extLst>
          </p:cNvPr>
          <p:cNvSpPr>
            <a:spLocks noGrp="1"/>
          </p:cNvSpPr>
          <p:nvPr>
            <p:ph type="sldNum" sz="quarter" idx="12"/>
          </p:nvPr>
        </p:nvSpPr>
        <p:spPr/>
        <p:txBody>
          <a:bodyPr/>
          <a:lstStyle/>
          <a:p>
            <a:fld id="{037C73E0-9261-4858-A220-EDB35A6A3E0D}" type="slidenum">
              <a:rPr lang="en-IN" smtClean="0"/>
              <a:t>‹#›</a:t>
            </a:fld>
            <a:endParaRPr lang="en-IN"/>
          </a:p>
        </p:txBody>
      </p:sp>
    </p:spTree>
    <p:extLst>
      <p:ext uri="{BB962C8B-B14F-4D97-AF65-F5344CB8AC3E}">
        <p14:creationId xmlns:p14="http://schemas.microsoft.com/office/powerpoint/2010/main" val="37335486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jpeg"/><Relationship Id="rId12"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11" Type="http://schemas.openxmlformats.org/officeDocument/2006/relationships/image" Target="../media/image6.jpeg"/><Relationship Id="rId5" Type="http://schemas.openxmlformats.org/officeDocument/2006/relationships/theme" Target="../theme/theme1.xml"/><Relationship Id="rId10"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6" cstate="print"/>
          <a:stretch>
            <a:fillRect/>
          </a:stretch>
        </p:blipFill>
        <p:spPr>
          <a:xfrm>
            <a:off x="0" y="6461537"/>
            <a:ext cx="12230099" cy="417245"/>
          </a:xfrm>
          <a:prstGeom prst="rect">
            <a:avLst/>
          </a:prstGeom>
        </p:spPr>
      </p:pic>
      <p:sp>
        <p:nvSpPr>
          <p:cNvPr id="17" name="bg object 17"/>
          <p:cNvSpPr/>
          <p:nvPr/>
        </p:nvSpPr>
        <p:spPr>
          <a:xfrm>
            <a:off x="0" y="504289"/>
            <a:ext cx="12160250" cy="201295"/>
          </a:xfrm>
          <a:custGeom>
            <a:avLst/>
            <a:gdLst/>
            <a:ahLst/>
            <a:cxnLst/>
            <a:rect l="l" t="t" r="r" b="b"/>
            <a:pathLst>
              <a:path w="12160250" h="201295">
                <a:moveTo>
                  <a:pt x="12160084" y="0"/>
                </a:moveTo>
                <a:lnTo>
                  <a:pt x="0" y="0"/>
                </a:lnTo>
                <a:lnTo>
                  <a:pt x="0" y="200888"/>
                </a:lnTo>
                <a:lnTo>
                  <a:pt x="6080036" y="200888"/>
                </a:lnTo>
                <a:lnTo>
                  <a:pt x="12160084" y="200888"/>
                </a:lnTo>
                <a:lnTo>
                  <a:pt x="12160084" y="0"/>
                </a:lnTo>
                <a:close/>
              </a:path>
            </a:pathLst>
          </a:custGeom>
          <a:solidFill>
            <a:srgbClr val="757070"/>
          </a:solidFill>
        </p:spPr>
        <p:txBody>
          <a:bodyPr wrap="square" lIns="0" tIns="0" rIns="0" bIns="0" rtlCol="0"/>
          <a:lstStyle/>
          <a:p>
            <a:endParaRPr/>
          </a:p>
        </p:txBody>
      </p:sp>
      <p:sp>
        <p:nvSpPr>
          <p:cNvPr id="18" name="bg object 18"/>
          <p:cNvSpPr/>
          <p:nvPr/>
        </p:nvSpPr>
        <p:spPr>
          <a:xfrm>
            <a:off x="-72737" y="504289"/>
            <a:ext cx="12302836" cy="201295"/>
          </a:xfrm>
          <a:custGeom>
            <a:avLst/>
            <a:gdLst/>
            <a:ahLst/>
            <a:cxnLst/>
            <a:rect l="l" t="t" r="r" b="b"/>
            <a:pathLst>
              <a:path w="10855960" h="201295">
                <a:moveTo>
                  <a:pt x="10855794" y="0"/>
                </a:moveTo>
                <a:lnTo>
                  <a:pt x="0" y="0"/>
                </a:lnTo>
                <a:lnTo>
                  <a:pt x="0" y="200888"/>
                </a:lnTo>
                <a:lnTo>
                  <a:pt x="5428081" y="200888"/>
                </a:lnTo>
                <a:lnTo>
                  <a:pt x="10855794" y="200888"/>
                </a:lnTo>
                <a:lnTo>
                  <a:pt x="10855794" y="0"/>
                </a:lnTo>
                <a:close/>
              </a:path>
            </a:pathLst>
          </a:custGeom>
          <a:solidFill>
            <a:srgbClr val="FFBF00"/>
          </a:solidFill>
        </p:spPr>
        <p:txBody>
          <a:bodyPr wrap="square" lIns="0" tIns="0" rIns="0" bIns="0" rtlCol="0"/>
          <a:lstStyle/>
          <a:p>
            <a:endParaRPr/>
          </a:p>
        </p:txBody>
      </p:sp>
      <p:pic>
        <p:nvPicPr>
          <p:cNvPr id="19" name="bg object 19"/>
          <p:cNvPicPr/>
          <p:nvPr/>
        </p:nvPicPr>
        <p:blipFill>
          <a:blip r:embed="rId7" cstate="print"/>
          <a:stretch>
            <a:fillRect/>
          </a:stretch>
        </p:blipFill>
        <p:spPr>
          <a:xfrm>
            <a:off x="207721" y="274254"/>
            <a:ext cx="2442959" cy="713155"/>
          </a:xfrm>
          <a:prstGeom prst="rect">
            <a:avLst/>
          </a:prstGeom>
        </p:spPr>
      </p:pic>
      <p:pic>
        <p:nvPicPr>
          <p:cNvPr id="22" name="bg object 22"/>
          <p:cNvPicPr/>
          <p:nvPr/>
        </p:nvPicPr>
        <p:blipFill>
          <a:blip r:embed="rId8" cstate="print"/>
          <a:stretch>
            <a:fillRect/>
          </a:stretch>
        </p:blipFill>
        <p:spPr>
          <a:xfrm>
            <a:off x="10409484" y="282376"/>
            <a:ext cx="733489" cy="673859"/>
          </a:xfrm>
          <a:prstGeom prst="rect">
            <a:avLst/>
          </a:prstGeom>
        </p:spPr>
      </p:pic>
      <p:pic>
        <p:nvPicPr>
          <p:cNvPr id="23" name="bg object 23"/>
          <p:cNvPicPr/>
          <p:nvPr/>
        </p:nvPicPr>
        <p:blipFill>
          <a:blip r:embed="rId9" cstate="print"/>
          <a:stretch>
            <a:fillRect/>
          </a:stretch>
        </p:blipFill>
        <p:spPr>
          <a:xfrm>
            <a:off x="9428700" y="126074"/>
            <a:ext cx="1020135" cy="967281"/>
          </a:xfrm>
          <a:prstGeom prst="rect">
            <a:avLst/>
          </a:prstGeom>
        </p:spPr>
      </p:pic>
      <p:sp>
        <p:nvSpPr>
          <p:cNvPr id="4" name="Holder 4"/>
          <p:cNvSpPr>
            <a:spLocks noGrp="1"/>
          </p:cNvSpPr>
          <p:nvPr>
            <p:ph type="ftr" sz="quarter" idx="5"/>
          </p:nvPr>
        </p:nvSpPr>
        <p:spPr>
          <a:xfrm>
            <a:off x="3059720" y="6440755"/>
            <a:ext cx="5897663" cy="276999"/>
          </a:xfrm>
          <a:prstGeom prst="rect">
            <a:avLst/>
          </a:prstGeom>
        </p:spPr>
        <p:txBody>
          <a:bodyPr wrap="square" lIns="0" tIns="0" rIns="0" bIns="0">
            <a:spAutoFit/>
          </a:bodyPr>
          <a:lstStyle>
            <a:lvl1pPr algn="ctr">
              <a:defRPr>
                <a:solidFill>
                  <a:schemeClr val="tx1">
                    <a:tint val="75000"/>
                  </a:schemeClr>
                </a:solidFill>
                <a:latin typeface="Times New Roman" panose="02020603050405020304" pitchFamily="18" charset="0"/>
                <a:cs typeface="Times New Roman" panose="02020603050405020304" pitchFamily="18" charset="0"/>
              </a:defRPr>
            </a:lvl1pPr>
          </a:lstStyle>
          <a:p>
            <a:r>
              <a:rPr lang="en-US" dirty="0"/>
              <a:t>Department of CSE, ATMECE, </a:t>
            </a:r>
            <a:r>
              <a:rPr lang="en-US" dirty="0" err="1"/>
              <a:t>Mysuru</a:t>
            </a:r>
            <a:endParaRPr lang="en-US" dirty="0"/>
          </a:p>
        </p:txBody>
      </p:sp>
      <p:sp>
        <p:nvSpPr>
          <p:cNvPr id="5" name="Holder 5"/>
          <p:cNvSpPr>
            <a:spLocks noGrp="1"/>
          </p:cNvSpPr>
          <p:nvPr>
            <p:ph type="dt" sz="half" idx="6"/>
          </p:nvPr>
        </p:nvSpPr>
        <p:spPr>
          <a:xfrm>
            <a:off x="101379" y="6538869"/>
            <a:ext cx="2805620" cy="276999"/>
          </a:xfrm>
          <a:prstGeom prst="rect">
            <a:avLst/>
          </a:prstGeom>
        </p:spPr>
        <p:txBody>
          <a:bodyPr wrap="square" lIns="0" tIns="0" rIns="0" bIns="0">
            <a:spAutoFit/>
          </a:bodyPr>
          <a:lstStyle>
            <a:lvl1pPr algn="l">
              <a:defRPr>
                <a:solidFill>
                  <a:schemeClr val="tx1">
                    <a:tint val="75000"/>
                  </a:schemeClr>
                </a:solidFill>
                <a:latin typeface="Times New Roman" panose="02020603050405020304" pitchFamily="18" charset="0"/>
                <a:cs typeface="Times New Roman" panose="02020603050405020304" pitchFamily="18" charset="0"/>
              </a:defRPr>
            </a:lvl1pPr>
          </a:lstStyle>
          <a:p>
            <a:r>
              <a:rPr lang="en-US"/>
              <a:t>24/07/2025</a:t>
            </a:r>
            <a:endParaRPr lang="en-US" dirty="0"/>
          </a:p>
        </p:txBody>
      </p:sp>
      <p:sp>
        <p:nvSpPr>
          <p:cNvPr id="6" name="Holder 6"/>
          <p:cNvSpPr>
            <a:spLocks noGrp="1"/>
          </p:cNvSpPr>
          <p:nvPr>
            <p:ph type="sldNum" sz="quarter" idx="7"/>
          </p:nvPr>
        </p:nvSpPr>
        <p:spPr>
          <a:xfrm>
            <a:off x="9211483" y="6445350"/>
            <a:ext cx="2805620" cy="276999"/>
          </a:xfrm>
          <a:prstGeom prst="rect">
            <a:avLst/>
          </a:prstGeom>
        </p:spPr>
        <p:txBody>
          <a:bodyPr wrap="square" lIns="0" tIns="0" rIns="0" bIns="0">
            <a:spAutoFit/>
          </a:bodyPr>
          <a:lstStyle>
            <a:lvl1pPr algn="r">
              <a:defRPr>
                <a:solidFill>
                  <a:schemeClr val="tx1">
                    <a:tint val="75000"/>
                  </a:schemeClr>
                </a:solidFill>
                <a:latin typeface="Times New Roman" panose="02020603050405020304" pitchFamily="18" charset="0"/>
                <a:cs typeface="Times New Roman" panose="02020603050405020304" pitchFamily="18" charset="0"/>
              </a:defRPr>
            </a:lvl1pPr>
          </a:lstStyle>
          <a:p>
            <a:fld id="{050B88D7-7741-46C0-B3EE-0924E171B329}" type="slidenum">
              <a:rPr lang="en-US" smtClean="0"/>
              <a:pPr/>
              <a:t>‹#›</a:t>
            </a:fld>
            <a:endParaRPr lang="en-US"/>
          </a:p>
        </p:txBody>
      </p:sp>
      <p:pic>
        <p:nvPicPr>
          <p:cNvPr id="28" name="Picture 27"/>
          <p:cNvPicPr/>
          <p:nvPr userDrawn="1"/>
        </p:nvPicPr>
        <p:blipFill>
          <a:blip r:embed="rId10"/>
          <a:srcRect l="87247" r="2556" b="38961"/>
          <a:stretch>
            <a:fillRect/>
          </a:stretch>
        </p:blipFill>
        <p:spPr>
          <a:xfrm>
            <a:off x="11222185" y="164044"/>
            <a:ext cx="772756" cy="906492"/>
          </a:xfrm>
          <a:prstGeom prst="rect">
            <a:avLst/>
          </a:prstGeom>
        </p:spPr>
      </p:pic>
      <p:pic>
        <p:nvPicPr>
          <p:cNvPr id="29" name="Picture 28"/>
          <p:cNvPicPr>
            <a:picLocks noChangeAspect="1"/>
          </p:cNvPicPr>
          <p:nvPr userDrawn="1"/>
        </p:nvPicPr>
        <p:blipFill rotWithShape="1">
          <a:blip r:embed="rId11">
            <a:extLst>
              <a:ext uri="{28A0092B-C50C-407E-A947-70E740481C1C}">
                <a14:useLocalDpi xmlns:a14="http://schemas.microsoft.com/office/drawing/2010/main" val="0"/>
              </a:ext>
            </a:extLst>
          </a:blip>
          <a:srcRect l="4695" t="13276" r="3190" b="20189"/>
          <a:stretch/>
        </p:blipFill>
        <p:spPr>
          <a:xfrm>
            <a:off x="138456" y="94698"/>
            <a:ext cx="2512224" cy="984828"/>
          </a:xfrm>
          <a:prstGeom prst="rect">
            <a:avLst/>
          </a:prstGeom>
        </p:spPr>
      </p:pic>
      <p:pic>
        <p:nvPicPr>
          <p:cNvPr id="1026" name="Picture 2" descr="🎉 MIET Achieves GOLD Rating by QS I-GAUGE! 🏆, We are delighted to  announce that MIET has been awarded the prestigious GOLD rating by QS  I-GAUGE, becoming the first institution in Jammu &amp; Kashmir UT to ..."/>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8375078" y="313550"/>
            <a:ext cx="1061799" cy="580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1362205"/>
      </p:ext>
    </p:extLst>
  </p:cSld>
  <p:clrMap bg1="lt1" tx1="dk1" bg2="lt2" tx2="dk2" accent1="accent1" accent2="accent2" accent3="accent3" accent4="accent4" accent5="accent5" accent6="accent6" hlink="hlink" folHlink="folHlink"/>
  <p:sldLayoutIdLst>
    <p:sldLayoutId id="2147483735" r:id="rId1"/>
    <p:sldLayoutId id="2147483739" r:id="rId2"/>
    <p:sldLayoutId id="2147483740" r:id="rId3"/>
    <p:sldLayoutId id="2147483741" r:id="rId4"/>
  </p:sldLayoutIdLst>
  <p:hf hdr="0" dt="0"/>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276CEC7-1DD4-7F2F-822E-74E7EB893CB2}"/>
              </a:ext>
            </a:extLst>
          </p:cNvPr>
          <p:cNvSpPr txBox="1"/>
          <p:nvPr/>
        </p:nvSpPr>
        <p:spPr>
          <a:xfrm>
            <a:off x="1780674" y="1352037"/>
            <a:ext cx="8630652" cy="584775"/>
          </a:xfrm>
          <a:prstGeom prst="rect">
            <a:avLst/>
          </a:prstGeom>
          <a:noFill/>
        </p:spPr>
        <p:txBody>
          <a:bodyPr wrap="square">
            <a:spAutoFit/>
          </a:bodyPr>
          <a:lstStyle/>
          <a:p>
            <a:r>
              <a:rPr lang="en-US" sz="3200" dirty="0">
                <a:latin typeface="Times New Roman" panose="02020603050405020304" pitchFamily="18" charset="0"/>
                <a:cs typeface="Times New Roman" panose="02020603050405020304" pitchFamily="18" charset="0"/>
              </a:rPr>
              <a:t>Department of Computer Science and Engineering </a:t>
            </a:r>
            <a:endParaRPr lang="en-IN" sz="32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2C470767-2D59-8DAA-12ED-5C5AFA07276E}"/>
              </a:ext>
            </a:extLst>
          </p:cNvPr>
          <p:cNvSpPr txBox="1"/>
          <p:nvPr/>
        </p:nvSpPr>
        <p:spPr>
          <a:xfrm>
            <a:off x="818146" y="2125959"/>
            <a:ext cx="9946105" cy="400110"/>
          </a:xfrm>
          <a:prstGeom prst="rect">
            <a:avLst/>
          </a:prstGeom>
          <a:noFill/>
        </p:spPr>
        <p:txBody>
          <a:bodyPr wrap="square">
            <a:spAutoFit/>
          </a:bodyPr>
          <a:lstStyle/>
          <a:p>
            <a:r>
              <a:rPr lang="en-US" sz="2000" dirty="0">
                <a:latin typeface="Times New Roman" panose="02020603050405020304" pitchFamily="18" charset="0"/>
                <a:cs typeface="Times New Roman" panose="02020603050405020304" pitchFamily="18" charset="0"/>
              </a:rPr>
              <a:t>SUBJECT TITLE AND CODE : CRYPTOGRAPHY AND NETWORK SECURITY(BCS703) </a:t>
            </a:r>
            <a:endParaRPr lang="en-IN" sz="2000"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1BB0C105-6D84-21FA-E723-294CA4D0EE45}"/>
              </a:ext>
            </a:extLst>
          </p:cNvPr>
          <p:cNvSpPr txBox="1"/>
          <p:nvPr/>
        </p:nvSpPr>
        <p:spPr>
          <a:xfrm>
            <a:off x="4315326" y="2943544"/>
            <a:ext cx="6096000" cy="400110"/>
          </a:xfrm>
          <a:prstGeom prst="rect">
            <a:avLst/>
          </a:prstGeom>
          <a:noFill/>
        </p:spPr>
        <p:txBody>
          <a:bodyPr wrap="square">
            <a:spAutoFit/>
          </a:bodyPr>
          <a:lstStyle/>
          <a:p>
            <a:r>
              <a:rPr lang="en-IN" sz="2000" dirty="0">
                <a:latin typeface="Times New Roman" panose="02020603050405020304" pitchFamily="18" charset="0"/>
                <a:cs typeface="Times New Roman" panose="02020603050405020304" pitchFamily="18" charset="0"/>
              </a:rPr>
              <a:t>SEMESTER : VII </a:t>
            </a:r>
          </a:p>
        </p:txBody>
      </p:sp>
      <p:sp>
        <p:nvSpPr>
          <p:cNvPr id="11" name="TextBox 10">
            <a:extLst>
              <a:ext uri="{FF2B5EF4-FFF2-40B4-BE49-F238E27FC236}">
                <a16:creationId xmlns:a16="http://schemas.microsoft.com/office/drawing/2014/main" id="{B12FB89D-AA6A-DAD7-6C9F-6A1FD9020559}"/>
              </a:ext>
            </a:extLst>
          </p:cNvPr>
          <p:cNvSpPr txBox="1"/>
          <p:nvPr/>
        </p:nvSpPr>
        <p:spPr>
          <a:xfrm>
            <a:off x="4539916" y="3761129"/>
            <a:ext cx="6096000" cy="400110"/>
          </a:xfrm>
          <a:prstGeom prst="rect">
            <a:avLst/>
          </a:prstGeom>
          <a:noFill/>
        </p:spPr>
        <p:txBody>
          <a:bodyPr wrap="square">
            <a:spAutoFit/>
          </a:bodyPr>
          <a:lstStyle/>
          <a:p>
            <a:r>
              <a:rPr lang="en-IN" sz="2000" dirty="0">
                <a:latin typeface="Times New Roman" panose="02020603050405020304" pitchFamily="18" charset="0"/>
                <a:cs typeface="Times New Roman" panose="02020603050405020304" pitchFamily="18" charset="0"/>
              </a:rPr>
              <a:t>MODULE 4</a:t>
            </a:r>
          </a:p>
        </p:txBody>
      </p:sp>
      <p:sp>
        <p:nvSpPr>
          <p:cNvPr id="4" name="TextBox 3">
            <a:extLst>
              <a:ext uri="{FF2B5EF4-FFF2-40B4-BE49-F238E27FC236}">
                <a16:creationId xmlns:a16="http://schemas.microsoft.com/office/drawing/2014/main" id="{02B2C0A1-C2F4-B7C9-A382-1C4FE3128E4F}"/>
              </a:ext>
            </a:extLst>
          </p:cNvPr>
          <p:cNvSpPr txBox="1"/>
          <p:nvPr/>
        </p:nvSpPr>
        <p:spPr>
          <a:xfrm>
            <a:off x="7560422" y="4675943"/>
            <a:ext cx="6150988" cy="923330"/>
          </a:xfrm>
          <a:prstGeom prst="rect">
            <a:avLst/>
          </a:prstGeom>
          <a:noFill/>
        </p:spPr>
        <p:txBody>
          <a:bodyPr wrap="square">
            <a:spAutoFit/>
          </a:bodyPr>
          <a:lstStyle/>
          <a:p>
            <a:r>
              <a:rPr lang="en-IN" dirty="0">
                <a:latin typeface="+mj-lt"/>
              </a:rPr>
              <a:t>B S Vanishree </a:t>
            </a:r>
          </a:p>
          <a:p>
            <a:r>
              <a:rPr lang="en-IN" dirty="0">
                <a:latin typeface="+mj-lt"/>
              </a:rPr>
              <a:t>ASST.PROF.</a:t>
            </a:r>
          </a:p>
          <a:p>
            <a:r>
              <a:rPr lang="en-IN" dirty="0">
                <a:latin typeface="+mj-lt"/>
              </a:rPr>
              <a:t>Dept of CSE,ATME </a:t>
            </a:r>
          </a:p>
        </p:txBody>
      </p:sp>
      <p:sp>
        <p:nvSpPr>
          <p:cNvPr id="8" name="Footer Placeholder 7">
            <a:extLst>
              <a:ext uri="{FF2B5EF4-FFF2-40B4-BE49-F238E27FC236}">
                <a16:creationId xmlns:a16="http://schemas.microsoft.com/office/drawing/2014/main" id="{73618750-3421-CE2D-19F1-C9119D2C1DF2}"/>
              </a:ext>
            </a:extLst>
          </p:cNvPr>
          <p:cNvSpPr>
            <a:spLocks noGrp="1"/>
          </p:cNvSpPr>
          <p:nvPr>
            <p:ph type="ftr" sz="quarter" idx="11"/>
          </p:nvPr>
        </p:nvSpPr>
        <p:spPr/>
        <p:txBody>
          <a:bodyPr/>
          <a:lstStyle/>
          <a:p>
            <a:r>
              <a:rPr lang="en-US"/>
              <a:t>Department of CSE, ATMECE, Mysuru</a:t>
            </a:r>
            <a:endParaRPr lang="en-IN"/>
          </a:p>
        </p:txBody>
      </p:sp>
      <p:sp>
        <p:nvSpPr>
          <p:cNvPr id="10" name="Slide Number Placeholder 9">
            <a:extLst>
              <a:ext uri="{FF2B5EF4-FFF2-40B4-BE49-F238E27FC236}">
                <a16:creationId xmlns:a16="http://schemas.microsoft.com/office/drawing/2014/main" id="{2864FC80-CF5A-9060-3E36-7CD540E0D471}"/>
              </a:ext>
            </a:extLst>
          </p:cNvPr>
          <p:cNvSpPr>
            <a:spLocks noGrp="1"/>
          </p:cNvSpPr>
          <p:nvPr>
            <p:ph type="sldNum" sz="quarter" idx="12"/>
          </p:nvPr>
        </p:nvSpPr>
        <p:spPr/>
        <p:txBody>
          <a:bodyPr/>
          <a:lstStyle/>
          <a:p>
            <a:fld id="{037C73E0-9261-4858-A220-EDB35A6A3E0D}" type="slidenum">
              <a:rPr lang="en-IN" smtClean="0"/>
              <a:t>1</a:t>
            </a:fld>
            <a:endParaRPr lang="en-IN"/>
          </a:p>
        </p:txBody>
      </p:sp>
    </p:spTree>
    <p:extLst>
      <p:ext uri="{BB962C8B-B14F-4D97-AF65-F5344CB8AC3E}">
        <p14:creationId xmlns:p14="http://schemas.microsoft.com/office/powerpoint/2010/main" val="2706993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C879241-7527-6F28-6CB2-BDEBE952AE47}"/>
              </a:ext>
            </a:extLst>
          </p:cNvPr>
          <p:cNvSpPr txBox="1"/>
          <p:nvPr/>
        </p:nvSpPr>
        <p:spPr>
          <a:xfrm>
            <a:off x="585160" y="1110203"/>
            <a:ext cx="10447867" cy="5567165"/>
          </a:xfrm>
          <a:prstGeom prst="rect">
            <a:avLst/>
          </a:prstGeom>
          <a:noFill/>
        </p:spPr>
        <p:txBody>
          <a:bodyPr wrap="square">
            <a:spAutoFit/>
          </a:bodyPr>
          <a:lstStyle/>
          <a:p>
            <a:pPr>
              <a:lnSpc>
                <a:spcPct val="150000"/>
              </a:lnSpc>
              <a:spcAft>
                <a:spcPts val="800"/>
              </a:spcAft>
            </a:pPr>
            <a:r>
              <a:rPr lang="en-US" sz="2800" b="1" dirty="0">
                <a:latin typeface="Times New Roman" panose="02020603050405020304" pitchFamily="18" charset="0"/>
                <a:cs typeface="Times New Roman" panose="02020603050405020304" pitchFamily="18" charset="0"/>
              </a:rPr>
              <a:t>Kerberos Version 4 </a:t>
            </a:r>
            <a:endParaRPr lang="en-IN" sz="2800" b="1" kern="1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spcAft>
                <a:spcPts val="800"/>
              </a:spcAft>
              <a:buNone/>
            </a:pPr>
            <a:r>
              <a:rPr lang="en-IN" sz="1800" b="1" kern="100" dirty="0">
                <a:effectLst/>
                <a:latin typeface="Times New Roman" panose="02020603050405020304" pitchFamily="18" charset="0"/>
                <a:ea typeface="Calibri" panose="020F0502020204030204" pitchFamily="34" charset="0"/>
                <a:cs typeface="Times New Roman" panose="02020603050405020304" pitchFamily="18" charset="0"/>
              </a:rPr>
              <a:t>🧩 What’s the problem?</a:t>
            </a:r>
            <a:endParaRPr lang="en-IN" sz="18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spcAft>
                <a:spcPts val="800"/>
              </a:spcAft>
              <a:buNone/>
            </a:pPr>
            <a:r>
              <a:rPr lang="en-IN" sz="1800" kern="100" dirty="0">
                <a:effectLst/>
                <a:latin typeface="Times New Roman" panose="02020603050405020304" pitchFamily="18" charset="0"/>
                <a:ea typeface="Calibri" panose="020F0502020204030204" pitchFamily="34" charset="0"/>
                <a:cs typeface="Times New Roman" panose="02020603050405020304" pitchFamily="18" charset="0"/>
              </a:rPr>
              <a:t>In a network without protection, anyone can pretend to be someone else (impersonation) and ask a server for access. </a:t>
            </a:r>
            <a:r>
              <a:rPr lang="en-IN" b="1" dirty="0">
                <a:latin typeface="Times New Roman" panose="02020603050405020304" pitchFamily="18" charset="0"/>
                <a:cs typeface="Times New Roman" panose="02020603050405020304" pitchFamily="18" charset="0"/>
              </a:rPr>
              <a:t>🛠️ What’s the setup?</a:t>
            </a:r>
            <a:endParaRPr lang="en-IN" dirty="0">
              <a:latin typeface="Times New Roman" panose="02020603050405020304" pitchFamily="18" charset="0"/>
              <a:cs typeface="Times New Roman" panose="02020603050405020304" pitchFamily="18" charset="0"/>
            </a:endParaRPr>
          </a:p>
          <a:p>
            <a:pPr lvl="0">
              <a:lnSpc>
                <a:spcPct val="150000"/>
              </a:lnSpc>
            </a:pPr>
            <a:r>
              <a:rPr lang="en-IN" b="1" dirty="0">
                <a:latin typeface="Times New Roman" panose="02020603050405020304" pitchFamily="18" charset="0"/>
                <a:cs typeface="Times New Roman" panose="02020603050405020304" pitchFamily="18" charset="0"/>
              </a:rPr>
              <a:t>C</a:t>
            </a:r>
            <a:r>
              <a:rPr lang="en-IN" dirty="0">
                <a:latin typeface="Times New Roman" panose="02020603050405020304" pitchFamily="18" charset="0"/>
                <a:cs typeface="Times New Roman" panose="02020603050405020304" pitchFamily="18" charset="0"/>
              </a:rPr>
              <a:t> = Client (your computer/workstation)</a:t>
            </a:r>
          </a:p>
          <a:p>
            <a:pPr lvl="0">
              <a:lnSpc>
                <a:spcPct val="150000"/>
              </a:lnSpc>
            </a:pPr>
            <a:r>
              <a:rPr lang="en-IN" b="1" dirty="0">
                <a:latin typeface="Times New Roman" panose="02020603050405020304" pitchFamily="18" charset="0"/>
                <a:cs typeface="Times New Roman" panose="02020603050405020304" pitchFamily="18" charset="0"/>
              </a:rPr>
              <a:t>AS</a:t>
            </a:r>
            <a:r>
              <a:rPr lang="en-IN" dirty="0">
                <a:latin typeface="Times New Roman" panose="02020603050405020304" pitchFamily="18" charset="0"/>
                <a:cs typeface="Times New Roman" panose="02020603050405020304" pitchFamily="18" charset="0"/>
              </a:rPr>
              <a:t> = Authentication Server (keeps user passwords + secret keys)</a:t>
            </a:r>
          </a:p>
          <a:p>
            <a:pPr lvl="0">
              <a:lnSpc>
                <a:spcPct val="150000"/>
              </a:lnSpc>
            </a:pPr>
            <a:r>
              <a:rPr lang="en-IN" b="1" dirty="0">
                <a:latin typeface="Times New Roman" panose="02020603050405020304" pitchFamily="18" charset="0"/>
                <a:cs typeface="Times New Roman" panose="02020603050405020304" pitchFamily="18" charset="0"/>
              </a:rPr>
              <a:t>V</a:t>
            </a:r>
            <a:r>
              <a:rPr lang="en-IN" dirty="0">
                <a:latin typeface="Times New Roman" panose="02020603050405020304" pitchFamily="18" charset="0"/>
                <a:cs typeface="Times New Roman" panose="02020603050405020304" pitchFamily="18" charset="0"/>
              </a:rPr>
              <a:t> = Server you want to access</a:t>
            </a:r>
          </a:p>
          <a:p>
            <a:pPr lvl="0">
              <a:lnSpc>
                <a:spcPct val="150000"/>
              </a:lnSpc>
            </a:pPr>
            <a:r>
              <a:rPr lang="en-IN" b="1" dirty="0">
                <a:latin typeface="Times New Roman" panose="02020603050405020304" pitchFamily="18" charset="0"/>
                <a:cs typeface="Times New Roman" panose="02020603050405020304" pitchFamily="18" charset="0"/>
              </a:rPr>
              <a:t>Kv</a:t>
            </a:r>
            <a:r>
              <a:rPr lang="en-IN" dirty="0">
                <a:latin typeface="Times New Roman" panose="02020603050405020304" pitchFamily="18" charset="0"/>
                <a:cs typeface="Times New Roman" panose="02020603050405020304" pitchFamily="18" charset="0"/>
              </a:rPr>
              <a:t> = Secret key shared between AS and V</a:t>
            </a:r>
          </a:p>
          <a:p>
            <a:pPr lvl="0">
              <a:lnSpc>
                <a:spcPct val="150000"/>
              </a:lnSpc>
            </a:pPr>
            <a:r>
              <a:rPr lang="en-IN" b="1" dirty="0">
                <a:latin typeface="Times New Roman" panose="02020603050405020304" pitchFamily="18" charset="0"/>
                <a:cs typeface="Times New Roman" panose="02020603050405020304" pitchFamily="18" charset="0"/>
              </a:rPr>
              <a:t>PC</a:t>
            </a:r>
            <a:r>
              <a:rPr lang="en-IN" dirty="0">
                <a:latin typeface="Times New Roman" panose="02020603050405020304" pitchFamily="18" charset="0"/>
                <a:cs typeface="Times New Roman" panose="02020603050405020304" pitchFamily="18" charset="0"/>
              </a:rPr>
              <a:t> = Your password</a:t>
            </a:r>
          </a:p>
          <a:p>
            <a:pPr lvl="0">
              <a:lnSpc>
                <a:spcPct val="150000"/>
              </a:lnSpc>
            </a:pPr>
            <a:r>
              <a:rPr lang="en-IN" b="1" dirty="0">
                <a:latin typeface="Times New Roman" panose="02020603050405020304" pitchFamily="18" charset="0"/>
                <a:cs typeface="Times New Roman" panose="02020603050405020304" pitchFamily="18" charset="0"/>
              </a:rPr>
              <a:t>IDC, IDV</a:t>
            </a:r>
            <a:r>
              <a:rPr lang="en-IN" dirty="0">
                <a:latin typeface="Times New Roman" panose="02020603050405020304" pitchFamily="18" charset="0"/>
                <a:cs typeface="Times New Roman" panose="02020603050405020304" pitchFamily="18" charset="0"/>
              </a:rPr>
              <a:t> = Your ID and the server's ID</a:t>
            </a:r>
          </a:p>
          <a:p>
            <a:pPr lvl="0">
              <a:lnSpc>
                <a:spcPct val="150000"/>
              </a:lnSpc>
            </a:pPr>
            <a:r>
              <a:rPr lang="en-IN" b="1" dirty="0">
                <a:latin typeface="Times New Roman" panose="02020603050405020304" pitchFamily="18" charset="0"/>
                <a:cs typeface="Times New Roman" panose="02020603050405020304" pitchFamily="18" charset="0"/>
              </a:rPr>
              <a:t>ADC</a:t>
            </a:r>
            <a:r>
              <a:rPr lang="en-IN" dirty="0">
                <a:latin typeface="Times New Roman" panose="02020603050405020304" pitchFamily="18" charset="0"/>
                <a:cs typeface="Times New Roman" panose="02020603050405020304" pitchFamily="18" charset="0"/>
              </a:rPr>
              <a:t> = Network address of your machine</a:t>
            </a:r>
          </a:p>
          <a:p>
            <a:pPr>
              <a:lnSpc>
                <a:spcPct val="150000"/>
              </a:lnSpc>
              <a:spcAft>
                <a:spcPts val="800"/>
              </a:spcAft>
              <a:buNone/>
            </a:pPr>
            <a:endParaRPr lang="en-IN" sz="1800"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D1C013AB-D319-22B4-81A4-5CFD6EA9DAA3}"/>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C27BBB73-4546-212F-CF3B-13F9776B9EC0}"/>
              </a:ext>
            </a:extLst>
          </p:cNvPr>
          <p:cNvSpPr>
            <a:spLocks noGrp="1"/>
          </p:cNvSpPr>
          <p:nvPr>
            <p:ph type="sldNum" sz="quarter" idx="12"/>
          </p:nvPr>
        </p:nvSpPr>
        <p:spPr/>
        <p:txBody>
          <a:bodyPr/>
          <a:lstStyle/>
          <a:p>
            <a:fld id="{037C73E0-9261-4858-A220-EDB35A6A3E0D}" type="slidenum">
              <a:rPr lang="en-IN" smtClean="0"/>
              <a:t>10</a:t>
            </a:fld>
            <a:endParaRPr lang="en-IN"/>
          </a:p>
        </p:txBody>
      </p:sp>
    </p:spTree>
    <p:extLst>
      <p:ext uri="{BB962C8B-B14F-4D97-AF65-F5344CB8AC3E}">
        <p14:creationId xmlns:p14="http://schemas.microsoft.com/office/powerpoint/2010/main" val="5613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6742A4B-C83A-54F5-4335-8F3D7D88DDC4}"/>
              </a:ext>
            </a:extLst>
          </p:cNvPr>
          <p:cNvSpPr txBox="1"/>
          <p:nvPr/>
        </p:nvSpPr>
        <p:spPr>
          <a:xfrm>
            <a:off x="465666" y="1205410"/>
            <a:ext cx="11260667" cy="5120889"/>
          </a:xfrm>
          <a:prstGeom prst="rect">
            <a:avLst/>
          </a:prstGeom>
          <a:noFill/>
        </p:spPr>
        <p:txBody>
          <a:bodyPr wrap="square">
            <a:spAutoFit/>
          </a:bodyPr>
          <a:lstStyle/>
          <a:p>
            <a:pPr>
              <a:lnSpc>
                <a:spcPct val="150000"/>
              </a:lnSpc>
              <a:spcAft>
                <a:spcPts val="800"/>
              </a:spcAft>
              <a:buNone/>
            </a:pPr>
            <a:r>
              <a:rPr lang="en-IN" b="1" kern="100" dirty="0">
                <a:effectLst/>
                <a:latin typeface="Times New Roman" panose="02020603050405020304" pitchFamily="18" charset="0"/>
                <a:ea typeface="Calibri" panose="020F0502020204030204" pitchFamily="34" charset="0"/>
                <a:cs typeface="Times New Roman" panose="02020603050405020304" pitchFamily="18" charset="0"/>
              </a:rPr>
              <a:t>🔄 How does it work?</a:t>
            </a:r>
            <a:endParaRPr lang="en-IN"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50000"/>
              </a:lnSpc>
              <a:spcAft>
                <a:spcPts val="800"/>
              </a:spcAft>
              <a:buFont typeface="+mj-lt"/>
              <a:buAutoNum type="arabicPeriod"/>
              <a:tabLst>
                <a:tab pos="457200" algn="l"/>
              </a:tabLst>
            </a:pPr>
            <a:r>
              <a:rPr lang="en-IN" b="1" kern="100" dirty="0">
                <a:effectLst/>
                <a:latin typeface="Times New Roman" panose="02020603050405020304" pitchFamily="18" charset="0"/>
                <a:ea typeface="Calibri" panose="020F0502020204030204" pitchFamily="34" charset="0"/>
                <a:cs typeface="Times New Roman" panose="02020603050405020304" pitchFamily="18" charset="0"/>
              </a:rPr>
              <a:t>User logs in from their computer (C):</a:t>
            </a:r>
            <a:endParaRPr lang="en-IN"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742950" lvl="1" indent="-285750">
              <a:lnSpc>
                <a:spcPct val="150000"/>
              </a:lnSpc>
              <a:spcAft>
                <a:spcPts val="800"/>
              </a:spcAft>
              <a:buSzPts val="1000"/>
              <a:buFont typeface="Courier New" panose="02070309020205020404" pitchFamily="49" charset="0"/>
              <a:buChar char="o"/>
              <a:tabLst>
                <a:tab pos="914400" algn="l"/>
              </a:tabLst>
            </a:pP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You enter your password.</a:t>
            </a:r>
          </a:p>
          <a:p>
            <a:pPr marL="742950" lvl="1" indent="-285750">
              <a:lnSpc>
                <a:spcPct val="150000"/>
              </a:lnSpc>
              <a:spcAft>
                <a:spcPts val="800"/>
              </a:spcAft>
              <a:buSzPts val="1000"/>
              <a:buFont typeface="Courier New" panose="02070309020205020404" pitchFamily="49" charset="0"/>
              <a:buChar char="o"/>
              <a:tabLst>
                <a:tab pos="914400" algn="l"/>
              </a:tabLst>
            </a:pP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Your machine sends: your ID (IDC), the server ID you want to talk to (IDV), and your password to AS.</a:t>
            </a:r>
          </a:p>
          <a:p>
            <a:pPr marL="342900" lvl="0" indent="-342900">
              <a:lnSpc>
                <a:spcPct val="150000"/>
              </a:lnSpc>
              <a:spcAft>
                <a:spcPts val="800"/>
              </a:spcAft>
              <a:buFont typeface="+mj-lt"/>
              <a:buAutoNum type="arabicPeriod"/>
              <a:tabLst>
                <a:tab pos="457200" algn="l"/>
              </a:tabLst>
            </a:pPr>
            <a:r>
              <a:rPr lang="en-IN" b="1" kern="100" dirty="0">
                <a:effectLst/>
                <a:latin typeface="Times New Roman" panose="02020603050405020304" pitchFamily="18" charset="0"/>
                <a:ea typeface="Calibri" panose="020F0502020204030204" pitchFamily="34" charset="0"/>
                <a:cs typeface="Times New Roman" panose="02020603050405020304" pitchFamily="18" charset="0"/>
              </a:rPr>
              <a:t>Authentication Server verifies:</a:t>
            </a:r>
            <a:endParaRPr lang="en-IN"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742950" lvl="1" indent="-285750">
              <a:lnSpc>
                <a:spcPct val="150000"/>
              </a:lnSpc>
              <a:spcAft>
                <a:spcPts val="800"/>
              </a:spcAft>
              <a:buSzPts val="1000"/>
              <a:buFont typeface="Courier New" panose="02070309020205020404" pitchFamily="49" charset="0"/>
              <a:buChar char="o"/>
              <a:tabLst>
                <a:tab pos="914400" algn="l"/>
              </a:tabLst>
            </a:pP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It checks whether your password is correct and if you're allowed to access that server.</a:t>
            </a:r>
          </a:p>
          <a:p>
            <a:pPr marL="742950" lvl="1" indent="-285750">
              <a:lnSpc>
                <a:spcPct val="150000"/>
              </a:lnSpc>
              <a:spcAft>
                <a:spcPts val="800"/>
              </a:spcAft>
              <a:buSzPts val="1000"/>
              <a:buFont typeface="Courier New" panose="02070309020205020404" pitchFamily="49" charset="0"/>
              <a:buChar char="o"/>
              <a:tabLst>
                <a:tab pos="914400" algn="l"/>
              </a:tabLst>
            </a:pP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If OK ✅, it creates a </a:t>
            </a:r>
            <a:r>
              <a:rPr lang="en-IN" b="1" kern="100" dirty="0">
                <a:effectLst/>
                <a:latin typeface="Times New Roman" panose="02020603050405020304" pitchFamily="18" charset="0"/>
                <a:ea typeface="Calibri" panose="020F0502020204030204" pitchFamily="34" charset="0"/>
                <a:cs typeface="Times New Roman" panose="02020603050405020304" pitchFamily="18" charset="0"/>
              </a:rPr>
              <a:t>ticket</a:t>
            </a: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 for you.</a:t>
            </a:r>
          </a:p>
          <a:p>
            <a:pPr marL="742950" lvl="1" indent="-285750">
              <a:lnSpc>
                <a:spcPct val="150000"/>
              </a:lnSpc>
              <a:spcAft>
                <a:spcPts val="800"/>
              </a:spcAft>
              <a:buSzPts val="1000"/>
              <a:buFont typeface="Courier New" panose="02070309020205020404" pitchFamily="49" charset="0"/>
              <a:buChar char="o"/>
              <a:tabLst>
                <a:tab pos="914400" algn="l"/>
              </a:tabLst>
            </a:pP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This ticket includes: your ID, your machine’s address (ADC), and server ID.</a:t>
            </a:r>
          </a:p>
          <a:p>
            <a:pPr marL="742950" lvl="1" indent="-285750">
              <a:lnSpc>
                <a:spcPct val="150000"/>
              </a:lnSpc>
              <a:spcAft>
                <a:spcPts val="800"/>
              </a:spcAft>
              <a:buSzPts val="1000"/>
              <a:buFont typeface="Courier New" panose="02070309020205020404" pitchFamily="49" charset="0"/>
              <a:buChar char="o"/>
              <a:tabLst>
                <a:tab pos="914400" algn="l"/>
              </a:tabLst>
            </a:pP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It encrypts this ticket using the secret key it shares with the server (Kv).</a:t>
            </a:r>
            <a:endParaRPr lang="en-IN" kern="100" dirty="0">
              <a:latin typeface="Times New Roman" panose="02020603050405020304" pitchFamily="18" charset="0"/>
              <a:ea typeface="Calibri" panose="020F0502020204030204" pitchFamily="34" charset="0"/>
              <a:cs typeface="Times New Roman" panose="02020603050405020304" pitchFamily="18" charset="0"/>
            </a:endParaRPr>
          </a:p>
          <a:p>
            <a:pPr marL="742950" lvl="1" indent="-285750">
              <a:lnSpc>
                <a:spcPct val="150000"/>
              </a:lnSpc>
              <a:spcAft>
                <a:spcPts val="800"/>
              </a:spcAft>
              <a:buSzPts val="1000"/>
              <a:buFont typeface="Courier New" panose="02070309020205020404" pitchFamily="49" charset="0"/>
              <a:buChar char="o"/>
              <a:tabLst>
                <a:tab pos="914400" algn="l"/>
              </a:tabLst>
            </a:pPr>
            <a:endParaRPr lang="en-IN" kern="1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EED10323-97F3-9686-B520-A811712ACF94}"/>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C85ABC8C-1C9A-4ED2-58AC-DA807B203E69}"/>
              </a:ext>
            </a:extLst>
          </p:cNvPr>
          <p:cNvSpPr>
            <a:spLocks noGrp="1"/>
          </p:cNvSpPr>
          <p:nvPr>
            <p:ph type="sldNum" sz="quarter" idx="12"/>
          </p:nvPr>
        </p:nvSpPr>
        <p:spPr/>
        <p:txBody>
          <a:bodyPr/>
          <a:lstStyle/>
          <a:p>
            <a:fld id="{037C73E0-9261-4858-A220-EDB35A6A3E0D}" type="slidenum">
              <a:rPr lang="en-IN" smtClean="0"/>
              <a:t>11</a:t>
            </a:fld>
            <a:endParaRPr lang="en-IN"/>
          </a:p>
        </p:txBody>
      </p:sp>
    </p:spTree>
    <p:extLst>
      <p:ext uri="{BB962C8B-B14F-4D97-AF65-F5344CB8AC3E}">
        <p14:creationId xmlns:p14="http://schemas.microsoft.com/office/powerpoint/2010/main" val="36352041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AFF7141-216E-ED20-F73B-9BE7F9DA3B05}"/>
              </a:ext>
            </a:extLst>
          </p:cNvPr>
          <p:cNvSpPr txBox="1"/>
          <p:nvPr/>
        </p:nvSpPr>
        <p:spPr>
          <a:xfrm>
            <a:off x="448733" y="1103635"/>
            <a:ext cx="11294533" cy="4499822"/>
          </a:xfrm>
          <a:prstGeom prst="rect">
            <a:avLst/>
          </a:prstGeom>
          <a:noFill/>
        </p:spPr>
        <p:txBody>
          <a:bodyPr wrap="square">
            <a:spAutoFit/>
          </a:bodyPr>
          <a:lstStyle/>
          <a:p>
            <a:pPr>
              <a:lnSpc>
                <a:spcPct val="150000"/>
              </a:lnSpc>
              <a:buNone/>
            </a:pPr>
            <a:endParaRPr lang="en-IN" dirty="0">
              <a:effectLst/>
              <a:latin typeface="Times New Roman" panose="02020603050405020304" pitchFamily="18" charset="0"/>
              <a:cs typeface="Times New Roman" panose="02020603050405020304" pitchFamily="18" charset="0"/>
            </a:endParaRPr>
          </a:p>
          <a:p>
            <a:pPr marL="742950" lvl="1" indent="-285750">
              <a:lnSpc>
                <a:spcPct val="150000"/>
              </a:lnSpc>
              <a:spcAft>
                <a:spcPts val="800"/>
              </a:spcAft>
              <a:buSzPts val="1000"/>
              <a:buFont typeface="Courier New" panose="02070309020205020404" pitchFamily="49" charset="0"/>
              <a:buChar char="o"/>
              <a:tabLst>
                <a:tab pos="914400" algn="l"/>
              </a:tabLst>
            </a:pP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AS sends the encrypted ticket back to your computer.</a:t>
            </a:r>
          </a:p>
          <a:p>
            <a:pPr lvl="0">
              <a:lnSpc>
                <a:spcPct val="150000"/>
              </a:lnSpc>
              <a:spcAft>
                <a:spcPts val="800"/>
              </a:spcAft>
              <a:tabLst>
                <a:tab pos="457200" algn="l"/>
              </a:tabLst>
            </a:pPr>
            <a:r>
              <a:rPr lang="en-IN" b="1" kern="100" dirty="0">
                <a:effectLst/>
                <a:latin typeface="Times New Roman" panose="02020603050405020304" pitchFamily="18" charset="0"/>
                <a:ea typeface="Calibri" panose="020F0502020204030204" pitchFamily="34" charset="0"/>
                <a:cs typeface="Times New Roman" panose="02020603050405020304" pitchFamily="18" charset="0"/>
              </a:rPr>
              <a:t>3.  Client (your machine) talks to the server (V):</a:t>
            </a:r>
            <a:endParaRPr lang="en-IN"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742950" lvl="1" indent="-285750">
              <a:lnSpc>
                <a:spcPct val="150000"/>
              </a:lnSpc>
              <a:spcAft>
                <a:spcPts val="800"/>
              </a:spcAft>
              <a:buSzPts val="1000"/>
              <a:buFont typeface="Courier New" panose="02070309020205020404" pitchFamily="49" charset="0"/>
              <a:buChar char="o"/>
              <a:tabLst>
                <a:tab pos="914400" algn="l"/>
              </a:tabLst>
            </a:pP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It sends your ID + the encrypted ticket to V.</a:t>
            </a:r>
          </a:p>
          <a:p>
            <a:pPr marL="742950" lvl="1" indent="-285750">
              <a:lnSpc>
                <a:spcPct val="150000"/>
              </a:lnSpc>
              <a:spcAft>
                <a:spcPts val="800"/>
              </a:spcAft>
              <a:buSzPts val="1000"/>
              <a:buFont typeface="Courier New" panose="02070309020205020404" pitchFamily="49" charset="0"/>
              <a:buChar char="o"/>
              <a:tabLst>
                <a:tab pos="914400" algn="l"/>
              </a:tabLst>
            </a:pP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V decrypts the ticket using Kv.</a:t>
            </a:r>
          </a:p>
          <a:p>
            <a:pPr marL="742950" lvl="1" indent="-285750">
              <a:lnSpc>
                <a:spcPct val="150000"/>
              </a:lnSpc>
              <a:spcAft>
                <a:spcPts val="800"/>
              </a:spcAft>
              <a:buSzPts val="1000"/>
              <a:buFont typeface="Courier New" panose="02070309020205020404" pitchFamily="49" charset="0"/>
              <a:buChar char="o"/>
              <a:tabLst>
                <a:tab pos="914400" algn="l"/>
              </a:tabLst>
            </a:pP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It confirms: </a:t>
            </a:r>
          </a:p>
          <a:p>
            <a:pPr marL="1143000" lvl="2" indent="-228600">
              <a:lnSpc>
                <a:spcPct val="150000"/>
              </a:lnSpc>
              <a:spcAft>
                <a:spcPts val="800"/>
              </a:spcAft>
              <a:buSzPts val="1000"/>
              <a:buFont typeface="Wingdings" panose="05000000000000000000" pitchFamily="2" charset="2"/>
              <a:buChar char=""/>
              <a:tabLst>
                <a:tab pos="1371600" algn="l"/>
              </a:tabLst>
            </a:pP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The decrypted ticket ID matches your ID</a:t>
            </a:r>
          </a:p>
          <a:p>
            <a:pPr marL="1143000" lvl="2" indent="-228600">
              <a:lnSpc>
                <a:spcPct val="150000"/>
              </a:lnSpc>
              <a:spcAft>
                <a:spcPts val="800"/>
              </a:spcAft>
              <a:buSzPts val="1000"/>
              <a:buFont typeface="Wingdings" panose="05000000000000000000" pitchFamily="2" charset="2"/>
              <a:buChar char=""/>
              <a:tabLst>
                <a:tab pos="1371600" algn="l"/>
              </a:tabLst>
            </a:pP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The network address in the ticket matches the machine you're currently using</a:t>
            </a:r>
          </a:p>
          <a:p>
            <a:pPr>
              <a:lnSpc>
                <a:spcPct val="150000"/>
              </a:lnSpc>
              <a:spcAft>
                <a:spcPts val="800"/>
              </a:spcAft>
              <a:buNone/>
            </a:pP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 If everything checks out, you’re authenticated and allowed access.</a:t>
            </a:r>
          </a:p>
        </p:txBody>
      </p:sp>
      <p:sp>
        <p:nvSpPr>
          <p:cNvPr id="4" name="Footer Placeholder 3">
            <a:extLst>
              <a:ext uri="{FF2B5EF4-FFF2-40B4-BE49-F238E27FC236}">
                <a16:creationId xmlns:a16="http://schemas.microsoft.com/office/drawing/2014/main" id="{2B7CAB32-D13C-44ED-1C58-F7BBF771CDA3}"/>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39E27184-1D81-077D-026B-3BB4E4713647}"/>
              </a:ext>
            </a:extLst>
          </p:cNvPr>
          <p:cNvSpPr>
            <a:spLocks noGrp="1"/>
          </p:cNvSpPr>
          <p:nvPr>
            <p:ph type="sldNum" sz="quarter" idx="12"/>
          </p:nvPr>
        </p:nvSpPr>
        <p:spPr/>
        <p:txBody>
          <a:bodyPr/>
          <a:lstStyle/>
          <a:p>
            <a:fld id="{037C73E0-9261-4858-A220-EDB35A6A3E0D}" type="slidenum">
              <a:rPr lang="en-IN" smtClean="0"/>
              <a:t>12</a:t>
            </a:fld>
            <a:endParaRPr lang="en-IN"/>
          </a:p>
        </p:txBody>
      </p:sp>
    </p:spTree>
    <p:extLst>
      <p:ext uri="{BB962C8B-B14F-4D97-AF65-F5344CB8AC3E}">
        <p14:creationId xmlns:p14="http://schemas.microsoft.com/office/powerpoint/2010/main" val="6018378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F3FCC3D-1209-351D-65B0-72F8AEB7B89E}"/>
              </a:ext>
            </a:extLst>
          </p:cNvPr>
          <p:cNvSpPr txBox="1"/>
          <p:nvPr/>
        </p:nvSpPr>
        <p:spPr>
          <a:xfrm>
            <a:off x="253650" y="1262374"/>
            <a:ext cx="8703733" cy="461665"/>
          </a:xfrm>
          <a:prstGeom prst="rect">
            <a:avLst/>
          </a:prstGeom>
          <a:noFill/>
        </p:spPr>
        <p:txBody>
          <a:bodyPr wrap="square">
            <a:spAutoFit/>
          </a:bodyPr>
          <a:lstStyle/>
          <a:p>
            <a:r>
              <a:rPr lang="en-IN" sz="2400" b="1" dirty="0">
                <a:latin typeface="Times New Roman" panose="02020603050405020304" pitchFamily="18" charset="0"/>
                <a:cs typeface="Times New Roman" panose="02020603050405020304" pitchFamily="18" charset="0"/>
              </a:rPr>
              <a:t>THE VERSION 4 AUTHENTICATION DIALOGUE </a:t>
            </a:r>
          </a:p>
        </p:txBody>
      </p:sp>
      <p:sp>
        <p:nvSpPr>
          <p:cNvPr id="33" name="TextBox 32">
            <a:extLst>
              <a:ext uri="{FF2B5EF4-FFF2-40B4-BE49-F238E27FC236}">
                <a16:creationId xmlns:a16="http://schemas.microsoft.com/office/drawing/2014/main" id="{632F5315-A29D-8B4C-307A-D190722FE4E4}"/>
              </a:ext>
            </a:extLst>
          </p:cNvPr>
          <p:cNvSpPr txBox="1"/>
          <p:nvPr/>
        </p:nvSpPr>
        <p:spPr>
          <a:xfrm>
            <a:off x="265370" y="1904529"/>
            <a:ext cx="11751733" cy="4175246"/>
          </a:xfrm>
          <a:prstGeom prst="rect">
            <a:avLst/>
          </a:prstGeom>
          <a:noFill/>
        </p:spPr>
        <p:txBody>
          <a:bodyPr wrap="square">
            <a:spAutoFit/>
          </a:bodyPr>
          <a:lstStyle/>
          <a:p>
            <a:pPr>
              <a:lnSpc>
                <a:spcPct val="115000"/>
              </a:lnSpc>
              <a:spcAft>
                <a:spcPts val="800"/>
              </a:spcAft>
              <a:buNone/>
            </a:pPr>
            <a:r>
              <a:rPr lang="en-IN" b="1" kern="100" dirty="0">
                <a:effectLst/>
                <a:latin typeface="Times New Roman" panose="02020603050405020304" pitchFamily="18" charset="0"/>
                <a:ea typeface="Calibri" panose="020F0502020204030204" pitchFamily="34" charset="0"/>
                <a:cs typeface="Times New Roman" panose="02020603050405020304" pitchFamily="18" charset="0"/>
              </a:rPr>
              <a:t>🔐 Main Problems in Version 4 Authentication</a:t>
            </a:r>
            <a:endParaRPr lang="en-IN" kern="1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800"/>
              </a:spcAft>
              <a:buNone/>
            </a:pPr>
            <a:r>
              <a:rPr lang="en-IN" b="1" kern="100" dirty="0">
                <a:effectLst/>
                <a:latin typeface="Times New Roman" panose="02020603050405020304" pitchFamily="18" charset="0"/>
                <a:ea typeface="Calibri" panose="020F0502020204030204" pitchFamily="34" charset="0"/>
                <a:cs typeface="Times New Roman" panose="02020603050405020304" pitchFamily="18" charset="0"/>
              </a:rPr>
              <a:t>1️⃣ Ticket Lifetime Issues</a:t>
            </a:r>
            <a:endParaRPr lang="en-IN"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800"/>
              </a:spcAft>
              <a:buSzPts val="1000"/>
              <a:buFont typeface="Symbol" panose="05050102010706020507" pitchFamily="18" charset="2"/>
              <a:buChar char=""/>
              <a:tabLst>
                <a:tab pos="457200" algn="l"/>
              </a:tabLst>
            </a:pPr>
            <a:r>
              <a:rPr lang="en-IN" b="1" kern="100" dirty="0">
                <a:effectLst/>
                <a:latin typeface="Times New Roman" panose="02020603050405020304" pitchFamily="18" charset="0"/>
                <a:ea typeface="Calibri" panose="020F0502020204030204" pitchFamily="34" charset="0"/>
                <a:cs typeface="Times New Roman" panose="02020603050405020304" pitchFamily="18" charset="0"/>
              </a:rPr>
              <a:t>Short lifetime</a:t>
            </a: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 → users get </a:t>
            </a:r>
            <a:r>
              <a:rPr lang="en-IN" b="1" kern="100" dirty="0">
                <a:effectLst/>
                <a:latin typeface="Times New Roman" panose="02020603050405020304" pitchFamily="18" charset="0"/>
                <a:ea typeface="Calibri" panose="020F0502020204030204" pitchFamily="34" charset="0"/>
                <a:cs typeface="Times New Roman" panose="02020603050405020304" pitchFamily="18" charset="0"/>
              </a:rPr>
              <a:t>asked for passwords repeatedly</a:t>
            </a: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a:t>
            </a:r>
          </a:p>
          <a:p>
            <a:pPr marL="342900" lvl="0" indent="-342900">
              <a:lnSpc>
                <a:spcPct val="115000"/>
              </a:lnSpc>
              <a:spcAft>
                <a:spcPts val="800"/>
              </a:spcAft>
              <a:buSzPts val="1000"/>
              <a:buFont typeface="Symbol" panose="05050102010706020507" pitchFamily="18" charset="2"/>
              <a:buChar char=""/>
              <a:tabLst>
                <a:tab pos="457200" algn="l"/>
              </a:tabLst>
            </a:pPr>
            <a:r>
              <a:rPr lang="en-IN" b="1" kern="100" dirty="0">
                <a:effectLst/>
                <a:latin typeface="Times New Roman" panose="02020603050405020304" pitchFamily="18" charset="0"/>
                <a:ea typeface="Calibri" panose="020F0502020204030204" pitchFamily="34" charset="0"/>
                <a:cs typeface="Times New Roman" panose="02020603050405020304" pitchFamily="18" charset="0"/>
              </a:rPr>
              <a:t>Long lifetime</a:t>
            </a: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 → increases </a:t>
            </a:r>
            <a:r>
              <a:rPr lang="en-IN" b="1" kern="100" dirty="0">
                <a:effectLst/>
                <a:latin typeface="Times New Roman" panose="02020603050405020304" pitchFamily="18" charset="0"/>
                <a:ea typeface="Calibri" panose="020F0502020204030204" pitchFamily="34" charset="0"/>
                <a:cs typeface="Times New Roman" panose="02020603050405020304" pitchFamily="18" charset="0"/>
              </a:rPr>
              <a:t>security risk</a:t>
            </a: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 </a:t>
            </a:r>
          </a:p>
          <a:p>
            <a:pPr marL="742950" lvl="1" indent="-285750">
              <a:lnSpc>
                <a:spcPct val="115000"/>
              </a:lnSpc>
              <a:spcAft>
                <a:spcPts val="800"/>
              </a:spcAft>
              <a:buSzPts val="1000"/>
              <a:buFont typeface="Courier New" panose="02070309020205020404" pitchFamily="49" charset="0"/>
              <a:buChar char="o"/>
              <a:tabLst>
                <a:tab pos="914400" algn="l"/>
              </a:tabLst>
            </a:pP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An attacker could </a:t>
            </a:r>
            <a:r>
              <a:rPr lang="en-IN" b="1" kern="100" dirty="0">
                <a:effectLst/>
                <a:latin typeface="Times New Roman" panose="02020603050405020304" pitchFamily="18" charset="0"/>
                <a:ea typeface="Calibri" panose="020F0502020204030204" pitchFamily="34" charset="0"/>
                <a:cs typeface="Times New Roman" panose="02020603050405020304" pitchFamily="18" charset="0"/>
              </a:rPr>
              <a:t>steal</a:t>
            </a: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 the ticket while it's active.</a:t>
            </a:r>
          </a:p>
          <a:p>
            <a:pPr marL="742950" lvl="1" indent="-285750">
              <a:lnSpc>
                <a:spcPct val="115000"/>
              </a:lnSpc>
              <a:spcAft>
                <a:spcPts val="800"/>
              </a:spcAft>
              <a:buSzPts val="1000"/>
              <a:buFont typeface="Courier New" panose="02070309020205020404" pitchFamily="49" charset="0"/>
              <a:buChar char="o"/>
              <a:tabLst>
                <a:tab pos="914400" algn="l"/>
              </a:tabLst>
            </a:pP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After the user logs out, the attacker can </a:t>
            </a:r>
            <a:r>
              <a:rPr lang="en-IN" b="1" kern="100" dirty="0">
                <a:effectLst/>
                <a:latin typeface="Times New Roman" panose="02020603050405020304" pitchFamily="18" charset="0"/>
                <a:ea typeface="Calibri" panose="020F0502020204030204" pitchFamily="34" charset="0"/>
                <a:cs typeface="Times New Roman" panose="02020603050405020304" pitchFamily="18" charset="0"/>
              </a:rPr>
              <a:t>pretend</a:t>
            </a: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 to be the user.</a:t>
            </a:r>
          </a:p>
          <a:p>
            <a:pPr>
              <a:lnSpc>
                <a:spcPct val="115000"/>
              </a:lnSpc>
              <a:spcAft>
                <a:spcPts val="800"/>
              </a:spcAft>
              <a:buNone/>
            </a:pPr>
            <a:r>
              <a:rPr lang="en-IN" b="1" kern="100" dirty="0">
                <a:effectLst/>
                <a:latin typeface="Times New Roman" panose="02020603050405020304" pitchFamily="18" charset="0"/>
                <a:ea typeface="Calibri" panose="020F0502020204030204" pitchFamily="34" charset="0"/>
                <a:cs typeface="Times New Roman" panose="02020603050405020304" pitchFamily="18" charset="0"/>
              </a:rPr>
              <a:t>2️⃣ Service Ticket Misuse</a:t>
            </a:r>
            <a:endParaRPr lang="en-IN"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800"/>
              </a:spcAft>
              <a:buSzPts val="1000"/>
              <a:buFont typeface="Symbol" panose="05050102010706020507" pitchFamily="18" charset="2"/>
              <a:buChar char=""/>
              <a:tabLst>
                <a:tab pos="457200" algn="l"/>
              </a:tabLst>
            </a:pP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If an attacker grabs a </a:t>
            </a:r>
            <a:r>
              <a:rPr lang="en-IN" b="1" kern="100" dirty="0">
                <a:effectLst/>
                <a:latin typeface="Times New Roman" panose="02020603050405020304" pitchFamily="18" charset="0"/>
                <a:ea typeface="Calibri" panose="020F0502020204030204" pitchFamily="34" charset="0"/>
                <a:cs typeface="Times New Roman" panose="02020603050405020304" pitchFamily="18" charset="0"/>
              </a:rPr>
              <a:t>service-granting ticket</a:t>
            </a: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 before it expires: </a:t>
            </a:r>
          </a:p>
          <a:p>
            <a:pPr marL="742950" lvl="1" indent="-285750">
              <a:lnSpc>
                <a:spcPct val="115000"/>
              </a:lnSpc>
              <a:spcAft>
                <a:spcPts val="800"/>
              </a:spcAft>
              <a:buSzPts val="1000"/>
              <a:buFont typeface="Courier New" panose="02070309020205020404" pitchFamily="49" charset="0"/>
              <a:buChar char="o"/>
              <a:tabLst>
                <a:tab pos="914400" algn="l"/>
              </a:tabLst>
            </a:pP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They can use it to </a:t>
            </a:r>
            <a:r>
              <a:rPr lang="en-IN" b="1" kern="100" dirty="0">
                <a:effectLst/>
                <a:latin typeface="Times New Roman" panose="02020603050405020304" pitchFamily="18" charset="0"/>
                <a:ea typeface="Calibri" panose="020F0502020204030204" pitchFamily="34" charset="0"/>
                <a:cs typeface="Times New Roman" panose="02020603050405020304" pitchFamily="18" charset="0"/>
              </a:rPr>
              <a:t>access that service as if they were the real user</a:t>
            </a: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a:t>
            </a:r>
          </a:p>
          <a:p>
            <a:pPr>
              <a:lnSpc>
                <a:spcPct val="115000"/>
              </a:lnSpc>
              <a:spcAft>
                <a:spcPts val="800"/>
              </a:spcAft>
              <a:buNone/>
            </a:pP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 So, there's a </a:t>
            </a:r>
            <a:r>
              <a:rPr lang="en-IN" b="1" kern="100" dirty="0">
                <a:effectLst/>
                <a:latin typeface="Times New Roman" panose="02020603050405020304" pitchFamily="18" charset="0"/>
                <a:ea typeface="Calibri" panose="020F0502020204030204" pitchFamily="34" charset="0"/>
                <a:cs typeface="Times New Roman" panose="02020603050405020304" pitchFamily="18" charset="0"/>
              </a:rPr>
              <a:t>new requirement</a:t>
            </a: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 The system must </a:t>
            </a:r>
            <a:r>
              <a:rPr lang="en-IN" b="1" kern="100" dirty="0">
                <a:effectLst/>
                <a:latin typeface="Times New Roman" panose="02020603050405020304" pitchFamily="18" charset="0"/>
                <a:ea typeface="Calibri" panose="020F0502020204030204" pitchFamily="34" charset="0"/>
                <a:cs typeface="Times New Roman" panose="02020603050405020304" pitchFamily="18" charset="0"/>
              </a:rPr>
              <a:t>verify that the person using a ticket is really the one it was issued to</a:t>
            </a: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a:t>
            </a:r>
          </a:p>
        </p:txBody>
      </p:sp>
      <p:sp>
        <p:nvSpPr>
          <p:cNvPr id="4" name="Footer Placeholder 3">
            <a:extLst>
              <a:ext uri="{FF2B5EF4-FFF2-40B4-BE49-F238E27FC236}">
                <a16:creationId xmlns:a16="http://schemas.microsoft.com/office/drawing/2014/main" id="{33420465-9B40-4E6B-086E-17EF6315391A}"/>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B6B0526D-1CA0-FE63-2559-7B9F34825F79}"/>
              </a:ext>
            </a:extLst>
          </p:cNvPr>
          <p:cNvSpPr>
            <a:spLocks noGrp="1"/>
          </p:cNvSpPr>
          <p:nvPr>
            <p:ph type="sldNum" sz="quarter" idx="12"/>
          </p:nvPr>
        </p:nvSpPr>
        <p:spPr/>
        <p:txBody>
          <a:bodyPr/>
          <a:lstStyle/>
          <a:p>
            <a:fld id="{037C73E0-9261-4858-A220-EDB35A6A3E0D}" type="slidenum">
              <a:rPr lang="en-IN" smtClean="0"/>
              <a:t>13</a:t>
            </a:fld>
            <a:endParaRPr lang="en-IN"/>
          </a:p>
        </p:txBody>
      </p:sp>
    </p:spTree>
    <p:extLst>
      <p:ext uri="{BB962C8B-B14F-4D97-AF65-F5344CB8AC3E}">
        <p14:creationId xmlns:p14="http://schemas.microsoft.com/office/powerpoint/2010/main" val="3687184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1B17A97-2199-9637-6465-ED515DB2B263}"/>
              </a:ext>
            </a:extLst>
          </p:cNvPr>
          <p:cNvSpPr txBox="1"/>
          <p:nvPr/>
        </p:nvSpPr>
        <p:spPr>
          <a:xfrm>
            <a:off x="752399" y="1349128"/>
            <a:ext cx="10160000" cy="2069541"/>
          </a:xfrm>
          <a:prstGeom prst="rect">
            <a:avLst/>
          </a:prstGeom>
          <a:noFill/>
        </p:spPr>
        <p:txBody>
          <a:bodyPr wrap="square">
            <a:spAutoFit/>
          </a:bodyPr>
          <a:lstStyle/>
          <a:p>
            <a:pPr>
              <a:lnSpc>
                <a:spcPct val="115000"/>
              </a:lnSpc>
              <a:spcAft>
                <a:spcPts val="800"/>
              </a:spcAft>
              <a:buNone/>
            </a:pPr>
            <a:r>
              <a:rPr lang="en-IN" b="1" kern="100" dirty="0">
                <a:effectLst/>
                <a:latin typeface="Times New Roman" panose="02020603050405020304" pitchFamily="18" charset="0"/>
                <a:ea typeface="Calibri" panose="020F0502020204030204" pitchFamily="34" charset="0"/>
                <a:cs typeface="Times New Roman" panose="02020603050405020304" pitchFamily="18" charset="0"/>
              </a:rPr>
              <a:t>🧑‍💻 Server Authentication Problem</a:t>
            </a:r>
            <a:endParaRPr lang="en-IN"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800"/>
              </a:spcAft>
              <a:buSzPts val="1000"/>
              <a:buFont typeface="Symbol" panose="05050102010706020507" pitchFamily="18" charset="2"/>
              <a:buChar char=""/>
              <a:tabLst>
                <a:tab pos="457200" algn="l"/>
              </a:tabLst>
            </a:pP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What if users can’t verify a server’s identity? </a:t>
            </a:r>
          </a:p>
          <a:p>
            <a:pPr marL="742950" lvl="1" indent="-285750">
              <a:lnSpc>
                <a:spcPct val="115000"/>
              </a:lnSpc>
              <a:spcAft>
                <a:spcPts val="800"/>
              </a:spcAft>
              <a:buSzPts val="1000"/>
              <a:buFont typeface="Courier New" panose="02070309020205020404" pitchFamily="49" charset="0"/>
              <a:buChar char="o"/>
              <a:tabLst>
                <a:tab pos="914400" algn="l"/>
              </a:tabLst>
            </a:pP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A fake server could trick users, steal their info, and block real services.</a:t>
            </a:r>
          </a:p>
          <a:p>
            <a:pPr marL="742950" lvl="1" indent="-285750">
              <a:lnSpc>
                <a:spcPct val="115000"/>
              </a:lnSpc>
              <a:spcAft>
                <a:spcPts val="800"/>
              </a:spcAft>
              <a:buSzPts val="1000"/>
              <a:buFont typeface="Courier New" panose="02070309020205020404" pitchFamily="49" charset="0"/>
              <a:buChar char="o"/>
              <a:tabLst>
                <a:tab pos="914400" algn="l"/>
              </a:tabLst>
            </a:pP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Example: Changing the configuration to redirect messages to a malicious server.</a:t>
            </a:r>
          </a:p>
          <a:p>
            <a:pPr>
              <a:lnSpc>
                <a:spcPct val="115000"/>
              </a:lnSpc>
              <a:spcAft>
                <a:spcPts val="800"/>
              </a:spcAft>
              <a:buNone/>
            </a:pP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 So, servers must also prove their identity to users to prevent fake systems from intercepting data.</a:t>
            </a:r>
          </a:p>
        </p:txBody>
      </p:sp>
      <p:sp>
        <p:nvSpPr>
          <p:cNvPr id="5" name="TextBox 4">
            <a:extLst>
              <a:ext uri="{FF2B5EF4-FFF2-40B4-BE49-F238E27FC236}">
                <a16:creationId xmlns:a16="http://schemas.microsoft.com/office/drawing/2014/main" id="{C1C89303-3562-8874-2EE5-32851729A4DD}"/>
              </a:ext>
            </a:extLst>
          </p:cNvPr>
          <p:cNvSpPr txBox="1"/>
          <p:nvPr/>
        </p:nvSpPr>
        <p:spPr>
          <a:xfrm>
            <a:off x="752399" y="3768889"/>
            <a:ext cx="10160000" cy="2069541"/>
          </a:xfrm>
          <a:prstGeom prst="rect">
            <a:avLst/>
          </a:prstGeom>
          <a:noFill/>
        </p:spPr>
        <p:txBody>
          <a:bodyPr wrap="square">
            <a:spAutoFit/>
          </a:bodyPr>
          <a:lstStyle/>
          <a:p>
            <a:pPr>
              <a:lnSpc>
                <a:spcPct val="115000"/>
              </a:lnSpc>
              <a:spcAft>
                <a:spcPts val="800"/>
              </a:spcAft>
              <a:buNone/>
            </a:pPr>
            <a:r>
              <a:rPr lang="en-IN" b="1" kern="100" dirty="0">
                <a:effectLst/>
                <a:latin typeface="Times New Roman" panose="02020603050405020304" pitchFamily="18" charset="0"/>
                <a:ea typeface="Calibri" panose="020F0502020204030204" pitchFamily="34" charset="0"/>
                <a:cs typeface="Times New Roman" panose="02020603050405020304" pitchFamily="18" charset="0"/>
              </a:rPr>
              <a:t>🧑‍💻 Server Authentication Problem</a:t>
            </a:r>
            <a:endParaRPr lang="en-IN"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800"/>
              </a:spcAft>
              <a:buSzPts val="1000"/>
              <a:buFont typeface="Symbol" panose="05050102010706020507" pitchFamily="18" charset="2"/>
              <a:buChar char=""/>
              <a:tabLst>
                <a:tab pos="457200" algn="l"/>
              </a:tabLst>
            </a:pP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What if users can’t verify a server’s identity? </a:t>
            </a:r>
          </a:p>
          <a:p>
            <a:pPr marL="742950" lvl="1" indent="-285750">
              <a:lnSpc>
                <a:spcPct val="115000"/>
              </a:lnSpc>
              <a:spcAft>
                <a:spcPts val="800"/>
              </a:spcAft>
              <a:buSzPts val="1000"/>
              <a:buFont typeface="Courier New" panose="02070309020205020404" pitchFamily="49" charset="0"/>
              <a:buChar char="o"/>
              <a:tabLst>
                <a:tab pos="914400" algn="l"/>
              </a:tabLst>
            </a:pP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A fake server could trick users, steal their info, and block real services.</a:t>
            </a:r>
          </a:p>
          <a:p>
            <a:pPr marL="742950" lvl="1" indent="-285750">
              <a:lnSpc>
                <a:spcPct val="115000"/>
              </a:lnSpc>
              <a:spcAft>
                <a:spcPts val="800"/>
              </a:spcAft>
              <a:buSzPts val="1000"/>
              <a:buFont typeface="Courier New" panose="02070309020205020404" pitchFamily="49" charset="0"/>
              <a:buChar char="o"/>
              <a:tabLst>
                <a:tab pos="914400" algn="l"/>
              </a:tabLst>
            </a:pP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Example: Changing the configuration to redirect messages to a malicious server.</a:t>
            </a:r>
          </a:p>
          <a:p>
            <a:pPr>
              <a:lnSpc>
                <a:spcPct val="115000"/>
              </a:lnSpc>
              <a:spcAft>
                <a:spcPts val="800"/>
              </a:spcAft>
              <a:buNone/>
            </a:pPr>
            <a:r>
              <a:rPr lang="en-IN" kern="100" dirty="0">
                <a:effectLst/>
                <a:latin typeface="Times New Roman" panose="02020603050405020304" pitchFamily="18" charset="0"/>
                <a:ea typeface="Calibri" panose="020F0502020204030204" pitchFamily="34" charset="0"/>
                <a:cs typeface="Times New Roman" panose="02020603050405020304" pitchFamily="18" charset="0"/>
              </a:rPr>
              <a:t>🛡️ So, servers must also prove their identity to users to prevent fake systems from intercepting data.</a:t>
            </a:r>
          </a:p>
        </p:txBody>
      </p:sp>
      <p:sp>
        <p:nvSpPr>
          <p:cNvPr id="4" name="Footer Placeholder 3">
            <a:extLst>
              <a:ext uri="{FF2B5EF4-FFF2-40B4-BE49-F238E27FC236}">
                <a16:creationId xmlns:a16="http://schemas.microsoft.com/office/drawing/2014/main" id="{551B8722-B3FD-EC5D-940E-6E74029021FA}"/>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64E5E691-BE2E-42E6-F088-FA5B479129DF}"/>
              </a:ext>
            </a:extLst>
          </p:cNvPr>
          <p:cNvSpPr>
            <a:spLocks noGrp="1"/>
          </p:cNvSpPr>
          <p:nvPr>
            <p:ph type="sldNum" sz="quarter" idx="12"/>
          </p:nvPr>
        </p:nvSpPr>
        <p:spPr/>
        <p:txBody>
          <a:bodyPr/>
          <a:lstStyle/>
          <a:p>
            <a:fld id="{037C73E0-9261-4858-A220-EDB35A6A3E0D}" type="slidenum">
              <a:rPr lang="en-IN" smtClean="0"/>
              <a:t>14</a:t>
            </a:fld>
            <a:endParaRPr lang="en-IN"/>
          </a:p>
        </p:txBody>
      </p:sp>
    </p:spTree>
    <p:extLst>
      <p:ext uri="{BB962C8B-B14F-4D97-AF65-F5344CB8AC3E}">
        <p14:creationId xmlns:p14="http://schemas.microsoft.com/office/powerpoint/2010/main" val="24672362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CAC8BE-7004-E456-E05B-B202FBDBDED9}"/>
              </a:ext>
            </a:extLst>
          </p:cNvPr>
          <p:cNvPicPr>
            <a:picLocks noChangeAspect="1"/>
          </p:cNvPicPr>
          <p:nvPr/>
        </p:nvPicPr>
        <p:blipFill>
          <a:blip r:embed="rId2"/>
          <a:stretch>
            <a:fillRect/>
          </a:stretch>
        </p:blipFill>
        <p:spPr>
          <a:xfrm>
            <a:off x="1682546" y="1150070"/>
            <a:ext cx="8619380" cy="5156810"/>
          </a:xfrm>
          <a:prstGeom prst="rect">
            <a:avLst/>
          </a:prstGeom>
        </p:spPr>
      </p:pic>
      <p:sp>
        <p:nvSpPr>
          <p:cNvPr id="4" name="Footer Placeholder 3">
            <a:extLst>
              <a:ext uri="{FF2B5EF4-FFF2-40B4-BE49-F238E27FC236}">
                <a16:creationId xmlns:a16="http://schemas.microsoft.com/office/drawing/2014/main" id="{41762775-E025-D438-1207-2080C65942BD}"/>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9CEEA078-2F88-8677-D365-11AB65E70DD0}"/>
              </a:ext>
            </a:extLst>
          </p:cNvPr>
          <p:cNvSpPr>
            <a:spLocks noGrp="1"/>
          </p:cNvSpPr>
          <p:nvPr>
            <p:ph type="sldNum" sz="quarter" idx="12"/>
          </p:nvPr>
        </p:nvSpPr>
        <p:spPr/>
        <p:txBody>
          <a:bodyPr/>
          <a:lstStyle/>
          <a:p>
            <a:fld id="{037C73E0-9261-4858-A220-EDB35A6A3E0D}" type="slidenum">
              <a:rPr lang="en-IN" smtClean="0"/>
              <a:t>15</a:t>
            </a:fld>
            <a:endParaRPr lang="en-IN"/>
          </a:p>
        </p:txBody>
      </p:sp>
    </p:spTree>
    <p:extLst>
      <p:ext uri="{BB962C8B-B14F-4D97-AF65-F5344CB8AC3E}">
        <p14:creationId xmlns:p14="http://schemas.microsoft.com/office/powerpoint/2010/main" val="22299976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3F3F806-0D32-B293-FB39-B29727E08738}"/>
              </a:ext>
            </a:extLst>
          </p:cNvPr>
          <p:cNvPicPr>
            <a:picLocks noChangeAspect="1"/>
          </p:cNvPicPr>
          <p:nvPr/>
        </p:nvPicPr>
        <p:blipFill>
          <a:blip r:embed="rId2"/>
          <a:stretch>
            <a:fillRect/>
          </a:stretch>
        </p:blipFill>
        <p:spPr>
          <a:xfrm>
            <a:off x="2488676" y="1058208"/>
            <a:ext cx="6960481" cy="5382547"/>
          </a:xfrm>
          <a:prstGeom prst="rect">
            <a:avLst/>
          </a:prstGeom>
        </p:spPr>
      </p:pic>
      <p:sp>
        <p:nvSpPr>
          <p:cNvPr id="4" name="Footer Placeholder 3">
            <a:extLst>
              <a:ext uri="{FF2B5EF4-FFF2-40B4-BE49-F238E27FC236}">
                <a16:creationId xmlns:a16="http://schemas.microsoft.com/office/drawing/2014/main" id="{E608D3EA-495E-535F-3952-B720FA80D31C}"/>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D2BE1EBA-ECA1-D60F-F8BD-85E016A7BF8C}"/>
              </a:ext>
            </a:extLst>
          </p:cNvPr>
          <p:cNvSpPr>
            <a:spLocks noGrp="1"/>
          </p:cNvSpPr>
          <p:nvPr>
            <p:ph type="sldNum" sz="quarter" idx="12"/>
          </p:nvPr>
        </p:nvSpPr>
        <p:spPr/>
        <p:txBody>
          <a:bodyPr/>
          <a:lstStyle/>
          <a:p>
            <a:fld id="{037C73E0-9261-4858-A220-EDB35A6A3E0D}" type="slidenum">
              <a:rPr lang="en-IN" smtClean="0"/>
              <a:t>16</a:t>
            </a:fld>
            <a:endParaRPr lang="en-IN"/>
          </a:p>
        </p:txBody>
      </p:sp>
    </p:spTree>
    <p:extLst>
      <p:ext uri="{BB962C8B-B14F-4D97-AF65-F5344CB8AC3E}">
        <p14:creationId xmlns:p14="http://schemas.microsoft.com/office/powerpoint/2010/main" val="37044457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B86988F-D89B-BFBE-D5B2-6418113B0A68}"/>
              </a:ext>
            </a:extLst>
          </p:cNvPr>
          <p:cNvSpPr txBox="1"/>
          <p:nvPr/>
        </p:nvSpPr>
        <p:spPr>
          <a:xfrm>
            <a:off x="694267" y="1473200"/>
            <a:ext cx="9922933" cy="3787383"/>
          </a:xfrm>
          <a:prstGeom prst="rect">
            <a:avLst/>
          </a:prstGeom>
          <a:noFill/>
        </p:spPr>
        <p:txBody>
          <a:bodyPr wrap="square">
            <a:spAutoFit/>
          </a:bodyPr>
          <a:lstStyle/>
          <a:p>
            <a:pPr>
              <a:lnSpc>
                <a:spcPct val="150000"/>
              </a:lnSpc>
            </a:pPr>
            <a:r>
              <a:rPr lang="en-US" b="1" dirty="0">
                <a:latin typeface="Times New Roman" panose="02020603050405020304" pitchFamily="18" charset="0"/>
                <a:cs typeface="Times New Roman" panose="02020603050405020304" pitchFamily="18" charset="0"/>
              </a:rPr>
              <a:t>KERBEROS REALMS AND MULTIPLE KERBERI </a:t>
            </a:r>
          </a:p>
          <a:p>
            <a:pPr>
              <a:lnSpc>
                <a:spcPct val="150000"/>
              </a:lnSpc>
            </a:pPr>
            <a:r>
              <a:rPr lang="en-US" dirty="0">
                <a:latin typeface="Times New Roman" panose="02020603050405020304" pitchFamily="18" charset="0"/>
                <a:cs typeface="Times New Roman" panose="02020603050405020304" pitchFamily="18" charset="0"/>
              </a:rPr>
              <a:t>A full-service Kerberos environment consisting of a Kerberos server, a number of clients, and a number of application servers requires the following: </a:t>
            </a:r>
          </a:p>
          <a:p>
            <a:pPr marL="342900" indent="-342900">
              <a:lnSpc>
                <a:spcPct val="150000"/>
              </a:lnSpc>
              <a:buAutoNum type="arabicPeriod"/>
            </a:pPr>
            <a:r>
              <a:rPr lang="en-US" dirty="0">
                <a:latin typeface="Times New Roman" panose="02020603050405020304" pitchFamily="18" charset="0"/>
                <a:cs typeface="Times New Roman" panose="02020603050405020304" pitchFamily="18" charset="0"/>
              </a:rPr>
              <a:t>The Kerberos server must have the user ID and hashed passwords of all participating users in its database. All users are registered with the Kerberos server. </a:t>
            </a:r>
          </a:p>
          <a:p>
            <a:pPr marL="342900" indent="-342900">
              <a:lnSpc>
                <a:spcPct val="150000"/>
              </a:lnSpc>
              <a:buAutoNum type="arabicPeriod"/>
            </a:pPr>
            <a:r>
              <a:rPr lang="en-US" dirty="0">
                <a:latin typeface="Times New Roman" panose="02020603050405020304" pitchFamily="18" charset="0"/>
                <a:cs typeface="Times New Roman" panose="02020603050405020304" pitchFamily="18" charset="0"/>
              </a:rPr>
              <a:t>The Kerberos server must share a secret key with each server. All servers are registered with the Kerberos server</a:t>
            </a:r>
          </a:p>
          <a:p>
            <a:pPr marL="342900" indent="-342900">
              <a:lnSpc>
                <a:spcPct val="150000"/>
              </a:lnSpc>
              <a:buAutoNum type="arabicPeriod"/>
            </a:pPr>
            <a:r>
              <a:rPr lang="en-US" dirty="0"/>
              <a:t>The Kerberos server in each interoperating realm shares a secret key with the server in the other realm. The two Kerberos servers are registered with each other.</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1F6886D1-9A4F-A9B4-066C-37B0A7319DF2}"/>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1DFFD5C9-73F6-A638-33EC-97747A117E83}"/>
              </a:ext>
            </a:extLst>
          </p:cNvPr>
          <p:cNvSpPr>
            <a:spLocks noGrp="1"/>
          </p:cNvSpPr>
          <p:nvPr>
            <p:ph type="sldNum" sz="quarter" idx="12"/>
          </p:nvPr>
        </p:nvSpPr>
        <p:spPr/>
        <p:txBody>
          <a:bodyPr/>
          <a:lstStyle/>
          <a:p>
            <a:fld id="{037C73E0-9261-4858-A220-EDB35A6A3E0D}" type="slidenum">
              <a:rPr lang="en-IN" smtClean="0"/>
              <a:t>17</a:t>
            </a:fld>
            <a:endParaRPr lang="en-IN"/>
          </a:p>
        </p:txBody>
      </p:sp>
    </p:spTree>
    <p:extLst>
      <p:ext uri="{BB962C8B-B14F-4D97-AF65-F5344CB8AC3E}">
        <p14:creationId xmlns:p14="http://schemas.microsoft.com/office/powerpoint/2010/main" val="33046413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BEF1769-4DCA-6BB0-B841-FD1953546EE4}"/>
              </a:ext>
            </a:extLst>
          </p:cNvPr>
          <p:cNvPicPr>
            <a:picLocks noChangeAspect="1"/>
          </p:cNvPicPr>
          <p:nvPr/>
        </p:nvPicPr>
        <p:blipFill>
          <a:blip r:embed="rId2"/>
          <a:stretch>
            <a:fillRect/>
          </a:stretch>
        </p:blipFill>
        <p:spPr>
          <a:xfrm>
            <a:off x="1887191" y="1008667"/>
            <a:ext cx="6512091" cy="5363853"/>
          </a:xfrm>
          <a:prstGeom prst="rect">
            <a:avLst/>
          </a:prstGeom>
        </p:spPr>
      </p:pic>
      <p:sp>
        <p:nvSpPr>
          <p:cNvPr id="4" name="Footer Placeholder 3">
            <a:extLst>
              <a:ext uri="{FF2B5EF4-FFF2-40B4-BE49-F238E27FC236}">
                <a16:creationId xmlns:a16="http://schemas.microsoft.com/office/drawing/2014/main" id="{3319AF7A-998E-1075-1D68-AA7BB8116BAD}"/>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65078CF4-97E6-6419-5E35-D353FE791942}"/>
              </a:ext>
            </a:extLst>
          </p:cNvPr>
          <p:cNvSpPr>
            <a:spLocks noGrp="1"/>
          </p:cNvSpPr>
          <p:nvPr>
            <p:ph type="sldNum" sz="quarter" idx="12"/>
          </p:nvPr>
        </p:nvSpPr>
        <p:spPr/>
        <p:txBody>
          <a:bodyPr/>
          <a:lstStyle/>
          <a:p>
            <a:fld id="{037C73E0-9261-4858-A220-EDB35A6A3E0D}" type="slidenum">
              <a:rPr lang="en-IN" smtClean="0"/>
              <a:t>18</a:t>
            </a:fld>
            <a:endParaRPr lang="en-IN"/>
          </a:p>
        </p:txBody>
      </p:sp>
    </p:spTree>
    <p:extLst>
      <p:ext uri="{BB962C8B-B14F-4D97-AF65-F5344CB8AC3E}">
        <p14:creationId xmlns:p14="http://schemas.microsoft.com/office/powerpoint/2010/main" val="38354205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82AB5D9-29E9-419B-C16F-BFB719D04EFE}"/>
              </a:ext>
            </a:extLst>
          </p:cNvPr>
          <p:cNvPicPr>
            <a:picLocks noChangeAspect="1"/>
          </p:cNvPicPr>
          <p:nvPr/>
        </p:nvPicPr>
        <p:blipFill>
          <a:blip r:embed="rId2"/>
          <a:stretch>
            <a:fillRect/>
          </a:stretch>
        </p:blipFill>
        <p:spPr>
          <a:xfrm>
            <a:off x="1677970" y="955982"/>
            <a:ext cx="8769895" cy="5261937"/>
          </a:xfrm>
          <a:prstGeom prst="rect">
            <a:avLst/>
          </a:prstGeom>
        </p:spPr>
      </p:pic>
      <p:sp>
        <p:nvSpPr>
          <p:cNvPr id="4" name="Footer Placeholder 3">
            <a:extLst>
              <a:ext uri="{FF2B5EF4-FFF2-40B4-BE49-F238E27FC236}">
                <a16:creationId xmlns:a16="http://schemas.microsoft.com/office/drawing/2014/main" id="{1A98FEE7-A1B2-F6E5-3830-8343A1041217}"/>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4264910C-37F9-20CA-C698-35C8C9CC2BB0}"/>
              </a:ext>
            </a:extLst>
          </p:cNvPr>
          <p:cNvSpPr>
            <a:spLocks noGrp="1"/>
          </p:cNvSpPr>
          <p:nvPr>
            <p:ph type="sldNum" sz="quarter" idx="12"/>
          </p:nvPr>
        </p:nvSpPr>
        <p:spPr/>
        <p:txBody>
          <a:bodyPr/>
          <a:lstStyle/>
          <a:p>
            <a:fld id="{037C73E0-9261-4858-A220-EDB35A6A3E0D}" type="slidenum">
              <a:rPr lang="en-IN" smtClean="0"/>
              <a:t>19</a:t>
            </a:fld>
            <a:endParaRPr lang="en-IN"/>
          </a:p>
        </p:txBody>
      </p:sp>
    </p:spTree>
    <p:extLst>
      <p:ext uri="{BB962C8B-B14F-4D97-AF65-F5344CB8AC3E}">
        <p14:creationId xmlns:p14="http://schemas.microsoft.com/office/powerpoint/2010/main" val="20389922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82B3995-7FE7-0BF6-7453-AD8ABA822C71}"/>
              </a:ext>
            </a:extLst>
          </p:cNvPr>
          <p:cNvSpPr txBox="1"/>
          <p:nvPr/>
        </p:nvSpPr>
        <p:spPr>
          <a:xfrm>
            <a:off x="635000" y="2364428"/>
            <a:ext cx="10922000" cy="2956387"/>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This chapter examines some of the authentication functions that have been developed to support network-based user authentication.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chapter begins with an introduction to some of the concepts and key considerations for user authentication over a network or the Internet.</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next section examines user-authentication protocols that rely on symmetric encryption.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This is followed by a section on one of the earliest and also one of the most widely used authentication services: Kerberos.</a:t>
            </a: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41EDEC34-7C3B-6372-ACE3-A31F17850850}"/>
              </a:ext>
            </a:extLst>
          </p:cNvPr>
          <p:cNvSpPr txBox="1"/>
          <p:nvPr/>
        </p:nvSpPr>
        <p:spPr>
          <a:xfrm>
            <a:off x="765317" y="1654522"/>
            <a:ext cx="609600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LEARNING OBJECTIVES</a:t>
            </a:r>
          </a:p>
        </p:txBody>
      </p:sp>
      <p:sp>
        <p:nvSpPr>
          <p:cNvPr id="4" name="Footer Placeholder 3">
            <a:extLst>
              <a:ext uri="{FF2B5EF4-FFF2-40B4-BE49-F238E27FC236}">
                <a16:creationId xmlns:a16="http://schemas.microsoft.com/office/drawing/2014/main" id="{4F04CE39-6928-42E5-7589-9D6C6F6837FC}"/>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0E25248C-EE26-25B1-DFC6-018AD940379C}"/>
              </a:ext>
            </a:extLst>
          </p:cNvPr>
          <p:cNvSpPr>
            <a:spLocks noGrp="1"/>
          </p:cNvSpPr>
          <p:nvPr>
            <p:ph type="sldNum" sz="quarter" idx="12"/>
          </p:nvPr>
        </p:nvSpPr>
        <p:spPr/>
        <p:txBody>
          <a:bodyPr/>
          <a:lstStyle/>
          <a:p>
            <a:fld id="{037C73E0-9261-4858-A220-EDB35A6A3E0D}" type="slidenum">
              <a:rPr lang="en-IN" smtClean="0"/>
              <a:t>2</a:t>
            </a:fld>
            <a:endParaRPr lang="en-IN"/>
          </a:p>
        </p:txBody>
      </p:sp>
    </p:spTree>
    <p:extLst>
      <p:ext uri="{BB962C8B-B14F-4D97-AF65-F5344CB8AC3E}">
        <p14:creationId xmlns:p14="http://schemas.microsoft.com/office/powerpoint/2010/main" val="26287721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1528C2-2EE7-B24E-DC88-029589C003D3}"/>
              </a:ext>
            </a:extLst>
          </p:cNvPr>
          <p:cNvPicPr>
            <a:picLocks noChangeAspect="1"/>
          </p:cNvPicPr>
          <p:nvPr/>
        </p:nvPicPr>
        <p:blipFill>
          <a:blip r:embed="rId2"/>
          <a:stretch>
            <a:fillRect/>
          </a:stretch>
        </p:blipFill>
        <p:spPr>
          <a:xfrm>
            <a:off x="2237670" y="975019"/>
            <a:ext cx="6651806" cy="5465735"/>
          </a:xfrm>
          <a:prstGeom prst="rect">
            <a:avLst/>
          </a:prstGeom>
        </p:spPr>
      </p:pic>
      <p:sp>
        <p:nvSpPr>
          <p:cNvPr id="4" name="Footer Placeholder 3">
            <a:extLst>
              <a:ext uri="{FF2B5EF4-FFF2-40B4-BE49-F238E27FC236}">
                <a16:creationId xmlns:a16="http://schemas.microsoft.com/office/drawing/2014/main" id="{758D385E-E356-7949-B156-251688399B40}"/>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CF8186D7-F2EB-002B-F8DC-CAE6029D35D6}"/>
              </a:ext>
            </a:extLst>
          </p:cNvPr>
          <p:cNvSpPr>
            <a:spLocks noGrp="1"/>
          </p:cNvSpPr>
          <p:nvPr>
            <p:ph type="sldNum" sz="quarter" idx="12"/>
          </p:nvPr>
        </p:nvSpPr>
        <p:spPr/>
        <p:txBody>
          <a:bodyPr/>
          <a:lstStyle/>
          <a:p>
            <a:fld id="{037C73E0-9261-4858-A220-EDB35A6A3E0D}" type="slidenum">
              <a:rPr lang="en-IN" smtClean="0"/>
              <a:t>20</a:t>
            </a:fld>
            <a:endParaRPr lang="en-IN"/>
          </a:p>
        </p:txBody>
      </p:sp>
    </p:spTree>
    <p:extLst>
      <p:ext uri="{BB962C8B-B14F-4D97-AF65-F5344CB8AC3E}">
        <p14:creationId xmlns:p14="http://schemas.microsoft.com/office/powerpoint/2010/main" val="13398734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7EDD622-7897-CA7D-3F38-1B7EA233D0FA}"/>
              </a:ext>
            </a:extLst>
          </p:cNvPr>
          <p:cNvSpPr txBox="1"/>
          <p:nvPr/>
        </p:nvSpPr>
        <p:spPr>
          <a:xfrm>
            <a:off x="791994" y="922594"/>
            <a:ext cx="11006666" cy="1519903"/>
          </a:xfrm>
          <a:prstGeom prst="rect">
            <a:avLst/>
          </a:prstGeom>
          <a:noFill/>
        </p:spPr>
        <p:txBody>
          <a:bodyPr wrap="square">
            <a:spAutoFit/>
          </a:bodyPr>
          <a:lstStyle/>
          <a:p>
            <a:pPr algn="just">
              <a:lnSpc>
                <a:spcPct val="150000"/>
              </a:lnSpc>
            </a:pPr>
            <a:r>
              <a:rPr lang="en-US" sz="2800" b="1" dirty="0">
                <a:latin typeface="Times New Roman" panose="02020603050405020304" pitchFamily="18" charset="0"/>
                <a:cs typeface="Times New Roman" panose="02020603050405020304" pitchFamily="18" charset="0"/>
              </a:rPr>
              <a:t>Kerberos Version 5 </a:t>
            </a:r>
          </a:p>
          <a:p>
            <a:pPr algn="just">
              <a:lnSpc>
                <a:spcPct val="150000"/>
              </a:lnSpc>
            </a:pPr>
            <a:r>
              <a:rPr lang="en-US" dirty="0">
                <a:latin typeface="Times New Roman" panose="02020603050405020304" pitchFamily="18" charset="0"/>
                <a:cs typeface="Times New Roman" panose="02020603050405020304" pitchFamily="18" charset="0"/>
              </a:rPr>
              <a:t>Kerberos version 5 is specified in RFC 4120 and provides a number of improvements over version 4 [KOHL94]. To begin, we provide an overview of the changes from version 4 to version 5 and then look at the version 5 protocol. </a:t>
            </a: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0AB6F0D9-452C-5DE0-5173-3DF72F97DB03}"/>
              </a:ext>
            </a:extLst>
          </p:cNvPr>
          <p:cNvSpPr txBox="1"/>
          <p:nvPr/>
        </p:nvSpPr>
        <p:spPr>
          <a:xfrm>
            <a:off x="777240" y="2442497"/>
            <a:ext cx="8449733" cy="461665"/>
          </a:xfrm>
          <a:prstGeom prst="rect">
            <a:avLst/>
          </a:prstGeom>
          <a:noFill/>
        </p:spPr>
        <p:txBody>
          <a:bodyPr wrap="square">
            <a:spAutoFit/>
          </a:bodyPr>
          <a:lstStyle/>
          <a:p>
            <a:r>
              <a:rPr lang="en-US" sz="2400" b="1" dirty="0">
                <a:latin typeface="Times New Roman" panose="02020603050405020304" pitchFamily="18" charset="0"/>
                <a:cs typeface="Times New Roman" panose="02020603050405020304" pitchFamily="18" charset="0"/>
              </a:rPr>
              <a:t>DIFFERENCES BETWEEN VERSIONS 4 AND 5</a:t>
            </a:r>
            <a:endParaRPr lang="en-IN" sz="2400" b="1"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9E520F52-9C3E-98DC-F068-06D7AA9FAE02}"/>
              </a:ext>
            </a:extLst>
          </p:cNvPr>
          <p:cNvSpPr txBox="1"/>
          <p:nvPr/>
        </p:nvSpPr>
        <p:spPr>
          <a:xfrm>
            <a:off x="694267" y="2904162"/>
            <a:ext cx="10720493" cy="4197559"/>
          </a:xfrm>
          <a:prstGeom prst="rect">
            <a:avLst/>
          </a:prstGeom>
          <a:noFill/>
        </p:spPr>
        <p:txBody>
          <a:bodyPr wrap="square">
            <a:spAutoFit/>
          </a:bodyPr>
          <a:lstStyle/>
          <a:p>
            <a:pPr>
              <a:lnSpc>
                <a:spcPct val="150000"/>
              </a:lnSpc>
              <a:buNone/>
            </a:pPr>
            <a:r>
              <a:rPr lang="en-US" dirty="0">
                <a:latin typeface="Times New Roman" panose="02020603050405020304" pitchFamily="18" charset="0"/>
                <a:cs typeface="Times New Roman" panose="02020603050405020304" pitchFamily="18" charset="0"/>
              </a:rPr>
              <a:t>🌐 Environmental Improvements</a:t>
            </a:r>
          </a:p>
          <a:p>
            <a:pPr>
              <a:lnSpc>
                <a:spcPct val="150000"/>
              </a:lnSpc>
              <a:buFont typeface="+mj-lt"/>
              <a:buAutoNum type="arabicPeriod"/>
            </a:pPr>
            <a:r>
              <a:rPr lang="en-US" b="1" dirty="0">
                <a:latin typeface="Times New Roman" panose="02020603050405020304" pitchFamily="18" charset="0"/>
                <a:cs typeface="Times New Roman" panose="02020603050405020304" pitchFamily="18" charset="0"/>
              </a:rPr>
              <a:t>Encryption flexibility</a:t>
            </a:r>
            <a:r>
              <a:rPr lang="en-US" dirty="0">
                <a:latin typeface="Times New Roman" panose="02020603050405020304" pitchFamily="18" charset="0"/>
                <a:cs typeface="Times New Roman" panose="02020603050405020304" pitchFamily="18" charset="0"/>
              </a:rPr>
              <a:t>: Version 4 only used DES, which had export issues and security concerns. Version 5 allows multiple encryption types with identifiers for flexibility.</a:t>
            </a:r>
          </a:p>
          <a:p>
            <a:pPr>
              <a:lnSpc>
                <a:spcPct val="150000"/>
              </a:lnSpc>
              <a:buFont typeface="+mj-lt"/>
              <a:buAutoNum type="arabicPeriod"/>
            </a:pPr>
            <a:r>
              <a:rPr lang="en-US" b="1" dirty="0">
                <a:latin typeface="Times New Roman" panose="02020603050405020304" pitchFamily="18" charset="0"/>
                <a:cs typeface="Times New Roman" panose="02020603050405020304" pitchFamily="18" charset="0"/>
              </a:rPr>
              <a:t>Network address support</a:t>
            </a:r>
            <a:r>
              <a:rPr lang="en-US" dirty="0">
                <a:latin typeface="Times New Roman" panose="02020603050405020304" pitchFamily="18" charset="0"/>
                <a:cs typeface="Times New Roman" panose="02020603050405020304" pitchFamily="18" charset="0"/>
              </a:rPr>
              <a:t>: Version 4 was limited to IP addresses. Version 5 supports different types of network addresses using tags.</a:t>
            </a:r>
          </a:p>
          <a:p>
            <a:pPr>
              <a:lnSpc>
                <a:spcPct val="150000"/>
              </a:lnSpc>
              <a:buFont typeface="+mj-lt"/>
              <a:buAutoNum type="arabicPeriod"/>
            </a:pPr>
            <a:r>
              <a:rPr lang="en-US" b="1" dirty="0">
                <a:latin typeface="Times New Roman" panose="02020603050405020304" pitchFamily="18" charset="0"/>
                <a:cs typeface="Times New Roman" panose="02020603050405020304" pitchFamily="18" charset="0"/>
              </a:rPr>
              <a:t>Message formatting</a:t>
            </a:r>
            <a:r>
              <a:rPr lang="en-US" dirty="0">
                <a:latin typeface="Times New Roman" panose="02020603050405020304" pitchFamily="18" charset="0"/>
                <a:cs typeface="Times New Roman" panose="02020603050405020304" pitchFamily="18" charset="0"/>
              </a:rPr>
              <a:t>: Version 4 had inconsistent byte ordering. Version 5 uses ASN.1 and BER standards for clear message structure.</a:t>
            </a:r>
          </a:p>
          <a:p>
            <a:pPr>
              <a:lnSpc>
                <a:spcPct val="150000"/>
              </a:lnSpc>
              <a:buFont typeface="+mj-lt"/>
              <a:buAutoNum type="arabicPeriod"/>
            </a:pPr>
            <a:r>
              <a:rPr lang="en-US" dirty="0">
                <a:latin typeface="Times New Roman" panose="02020603050405020304" pitchFamily="18" charset="0"/>
                <a:cs typeface="Times New Roman" panose="02020603050405020304" pitchFamily="18" charset="0"/>
              </a:rPr>
              <a:t>.</a:t>
            </a:r>
            <a:r>
              <a:rPr lang="en-US" b="1" dirty="0">
                <a:latin typeface="Times New Roman" panose="02020603050405020304" pitchFamily="18" charset="0"/>
                <a:cs typeface="Times New Roman" panose="02020603050405020304" pitchFamily="18" charset="0"/>
              </a:rPr>
              <a:t>Ticket lifetime</a:t>
            </a:r>
            <a:r>
              <a:rPr lang="en-US" dirty="0">
                <a:latin typeface="Times New Roman" panose="02020603050405020304" pitchFamily="18" charset="0"/>
                <a:cs typeface="Times New Roman" panose="02020603050405020304" pitchFamily="18" charset="0"/>
              </a:rPr>
              <a:t>: Version 4's ticket could last only up to ~21 hours. Version 5 lets tickets have any start and end time for longer use.</a:t>
            </a:r>
          </a:p>
          <a:p>
            <a:pPr>
              <a:lnSpc>
                <a:spcPct val="150000"/>
              </a:lnSpc>
              <a:buFont typeface="+mj-lt"/>
              <a:buAutoNum type="arabicPeriod"/>
            </a:pPr>
            <a:endParaRPr lang="en-US"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0903A3DD-CB4C-8B28-907B-797D3DC4B8CB}"/>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5B167758-16CF-A978-3129-EE5FB68A1A56}"/>
              </a:ext>
            </a:extLst>
          </p:cNvPr>
          <p:cNvSpPr>
            <a:spLocks noGrp="1"/>
          </p:cNvSpPr>
          <p:nvPr>
            <p:ph type="sldNum" sz="quarter" idx="12"/>
          </p:nvPr>
        </p:nvSpPr>
        <p:spPr/>
        <p:txBody>
          <a:bodyPr/>
          <a:lstStyle/>
          <a:p>
            <a:fld id="{037C73E0-9261-4858-A220-EDB35A6A3E0D}" type="slidenum">
              <a:rPr lang="en-IN" smtClean="0"/>
              <a:t>21</a:t>
            </a:fld>
            <a:endParaRPr lang="en-IN"/>
          </a:p>
        </p:txBody>
      </p:sp>
    </p:spTree>
    <p:extLst>
      <p:ext uri="{BB962C8B-B14F-4D97-AF65-F5344CB8AC3E}">
        <p14:creationId xmlns:p14="http://schemas.microsoft.com/office/powerpoint/2010/main" val="16640437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2A36DE4-8755-C647-929D-32E7F39F5B6E}"/>
              </a:ext>
            </a:extLst>
          </p:cNvPr>
          <p:cNvSpPr txBox="1"/>
          <p:nvPr/>
        </p:nvSpPr>
        <p:spPr>
          <a:xfrm>
            <a:off x="701040" y="978712"/>
            <a:ext cx="10500360" cy="1704569"/>
          </a:xfrm>
          <a:prstGeom prst="rect">
            <a:avLst/>
          </a:prstGeom>
          <a:noFill/>
        </p:spPr>
        <p:txBody>
          <a:bodyPr wrap="square">
            <a:spAutoFit/>
          </a:bodyPr>
          <a:lstStyle/>
          <a:p>
            <a:pPr>
              <a:lnSpc>
                <a:spcPct val="150000"/>
              </a:lnSpc>
            </a:pPr>
            <a:r>
              <a:rPr lang="en-US" b="1" dirty="0">
                <a:latin typeface="Times New Roman" panose="02020603050405020304" pitchFamily="18" charset="0"/>
                <a:cs typeface="Times New Roman" panose="02020603050405020304" pitchFamily="18" charset="0"/>
              </a:rPr>
              <a:t>5.Forwarding credentials</a:t>
            </a:r>
            <a:r>
              <a:rPr lang="en-US" dirty="0">
                <a:latin typeface="Times New Roman" panose="02020603050405020304" pitchFamily="18" charset="0"/>
                <a:cs typeface="Times New Roman" panose="02020603050405020304" pitchFamily="18" charset="0"/>
              </a:rPr>
              <a:t>: Version 4 couldn't send credentials from one client to another. Version 5 supports this, so a server can act on a client’s behalf.</a:t>
            </a:r>
          </a:p>
          <a:p>
            <a:pPr>
              <a:lnSpc>
                <a:spcPct val="150000"/>
              </a:lnSpc>
            </a:pPr>
            <a:r>
              <a:rPr lang="en-US" b="1" dirty="0">
                <a:latin typeface="Times New Roman" panose="02020603050405020304" pitchFamily="18" charset="0"/>
                <a:cs typeface="Times New Roman" panose="02020603050405020304" pitchFamily="18" charset="0"/>
              </a:rPr>
              <a:t>6.Interrealm scaling</a:t>
            </a:r>
            <a:r>
              <a:rPr lang="en-US" dirty="0">
                <a:latin typeface="Times New Roman" panose="02020603050405020304" pitchFamily="18" charset="0"/>
                <a:cs typeface="Times New Roman" panose="02020603050405020304" pitchFamily="18" charset="0"/>
              </a:rPr>
              <a:t>: Version 4 needed many direct realm relationships (N²). Version 5 reduces this number for better scalability.</a:t>
            </a:r>
          </a:p>
        </p:txBody>
      </p:sp>
      <p:sp>
        <p:nvSpPr>
          <p:cNvPr id="7" name="TextBox 6">
            <a:extLst>
              <a:ext uri="{FF2B5EF4-FFF2-40B4-BE49-F238E27FC236}">
                <a16:creationId xmlns:a16="http://schemas.microsoft.com/office/drawing/2014/main" id="{8725BE31-546F-D240-B7D2-5D546A01CF47}"/>
              </a:ext>
            </a:extLst>
          </p:cNvPr>
          <p:cNvSpPr txBox="1"/>
          <p:nvPr/>
        </p:nvSpPr>
        <p:spPr>
          <a:xfrm>
            <a:off x="701040" y="2683281"/>
            <a:ext cx="11384280" cy="3782061"/>
          </a:xfrm>
          <a:prstGeom prst="rect">
            <a:avLst/>
          </a:prstGeom>
          <a:noFill/>
        </p:spPr>
        <p:txBody>
          <a:bodyPr wrap="square">
            <a:spAutoFit/>
          </a:bodyPr>
          <a:lstStyle/>
          <a:p>
            <a:pPr>
              <a:lnSpc>
                <a:spcPct val="150000"/>
              </a:lnSpc>
              <a:buNone/>
            </a:pPr>
            <a:r>
              <a:rPr lang="en-US" dirty="0">
                <a:latin typeface="Times New Roman" panose="02020603050405020304" pitchFamily="18" charset="0"/>
                <a:cs typeface="Times New Roman" panose="02020603050405020304" pitchFamily="18" charset="0"/>
              </a:rPr>
              <a:t>🔐 Technical Improvements</a:t>
            </a:r>
          </a:p>
          <a:p>
            <a:pPr>
              <a:lnSpc>
                <a:spcPct val="150000"/>
              </a:lnSpc>
              <a:buFont typeface="+mj-lt"/>
              <a:buAutoNum type="arabicPeriod"/>
            </a:pPr>
            <a:r>
              <a:rPr lang="en-US" b="1" dirty="0">
                <a:latin typeface="Times New Roman" panose="02020603050405020304" pitchFamily="18" charset="0"/>
                <a:cs typeface="Times New Roman" panose="02020603050405020304" pitchFamily="18" charset="0"/>
              </a:rPr>
              <a:t>No double encryption</a:t>
            </a:r>
            <a:r>
              <a:rPr lang="en-US" dirty="0">
                <a:latin typeface="Times New Roman" panose="02020603050405020304" pitchFamily="18" charset="0"/>
                <a:cs typeface="Times New Roman" panose="02020603050405020304" pitchFamily="18" charset="0"/>
              </a:rPr>
              <a:t>: Version 4 encrypted tickets twice, wasting resources. Version 5 avoids this by removing the second encryption.</a:t>
            </a:r>
          </a:p>
          <a:p>
            <a:pPr>
              <a:lnSpc>
                <a:spcPct val="150000"/>
              </a:lnSpc>
              <a:buFont typeface="+mj-lt"/>
              <a:buAutoNum type="arabicPeriod"/>
            </a:pPr>
            <a:r>
              <a:rPr lang="en-US" b="1" dirty="0">
                <a:latin typeface="Times New Roman" panose="02020603050405020304" pitchFamily="18" charset="0"/>
                <a:cs typeface="Times New Roman" panose="02020603050405020304" pitchFamily="18" charset="0"/>
              </a:rPr>
              <a:t>Safer encryption mode</a:t>
            </a:r>
            <a:r>
              <a:rPr lang="en-US" dirty="0">
                <a:latin typeface="Times New Roman" panose="02020603050405020304" pitchFamily="18" charset="0"/>
                <a:cs typeface="Times New Roman" panose="02020603050405020304" pitchFamily="18" charset="0"/>
              </a:rPr>
              <a:t>: Version 4 used PCBC, which was insecure. Version 5 uses CBC with checksums or hashes for integrity and security.</a:t>
            </a:r>
          </a:p>
          <a:p>
            <a:pPr>
              <a:lnSpc>
                <a:spcPct val="150000"/>
              </a:lnSpc>
              <a:buFont typeface="+mj-lt"/>
              <a:buAutoNum type="arabicPeriod"/>
            </a:pPr>
            <a:r>
              <a:rPr lang="en-US" b="1" dirty="0">
                <a:latin typeface="Times New Roman" panose="02020603050405020304" pitchFamily="18" charset="0"/>
                <a:cs typeface="Times New Roman" panose="02020603050405020304" pitchFamily="18" charset="0"/>
              </a:rPr>
              <a:t>Better session handling</a:t>
            </a:r>
            <a:r>
              <a:rPr lang="en-US" dirty="0">
                <a:latin typeface="Times New Roman" panose="02020603050405020304" pitchFamily="18" charset="0"/>
                <a:cs typeface="Times New Roman" panose="02020603050405020304" pitchFamily="18" charset="0"/>
              </a:rPr>
              <a:t>: Version 4 reused session keys, risking replay attacks. Version 5 lets clients and servers create unique subsession keys per connection.</a:t>
            </a:r>
          </a:p>
          <a:p>
            <a:pPr>
              <a:lnSpc>
                <a:spcPct val="150000"/>
              </a:lnSpc>
              <a:buFont typeface="+mj-lt"/>
              <a:buAutoNum type="arabicPeriod"/>
            </a:pPr>
            <a:r>
              <a:rPr lang="en-US" b="1" dirty="0">
                <a:latin typeface="Times New Roman" panose="02020603050405020304" pitchFamily="18" charset="0"/>
                <a:cs typeface="Times New Roman" panose="02020603050405020304" pitchFamily="18" charset="0"/>
              </a:rPr>
              <a:t>Stronger password defense</a:t>
            </a:r>
            <a:r>
              <a:rPr lang="en-US" dirty="0">
                <a:latin typeface="Times New Roman" panose="02020603050405020304" pitchFamily="18" charset="0"/>
                <a:cs typeface="Times New Roman" panose="02020603050405020304" pitchFamily="18" charset="0"/>
              </a:rPr>
              <a:t>: Both versions could be attacked by guessing passwords. Version 5 adds </a:t>
            </a:r>
            <a:r>
              <a:rPr lang="en-US" b="1" dirty="0">
                <a:latin typeface="Times New Roman" panose="02020603050405020304" pitchFamily="18" charset="0"/>
                <a:cs typeface="Times New Roman" panose="02020603050405020304" pitchFamily="18" charset="0"/>
              </a:rPr>
              <a:t>preauthentication</a:t>
            </a:r>
            <a:r>
              <a:rPr lang="en-US" dirty="0">
                <a:latin typeface="Times New Roman" panose="02020603050405020304" pitchFamily="18" charset="0"/>
                <a:cs typeface="Times New Roman" panose="02020603050405020304" pitchFamily="18" charset="0"/>
              </a:rPr>
              <a:t> to make these attacks harder.</a:t>
            </a:r>
          </a:p>
        </p:txBody>
      </p:sp>
      <p:sp>
        <p:nvSpPr>
          <p:cNvPr id="3" name="Footer Placeholder 2">
            <a:extLst>
              <a:ext uri="{FF2B5EF4-FFF2-40B4-BE49-F238E27FC236}">
                <a16:creationId xmlns:a16="http://schemas.microsoft.com/office/drawing/2014/main" id="{DA42B252-F6F9-CC62-BC69-765A95D806A2}"/>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365DFFE4-682B-CB18-F27A-70C1D1E7E2E7}"/>
              </a:ext>
            </a:extLst>
          </p:cNvPr>
          <p:cNvSpPr>
            <a:spLocks noGrp="1"/>
          </p:cNvSpPr>
          <p:nvPr>
            <p:ph type="sldNum" sz="quarter" idx="12"/>
          </p:nvPr>
        </p:nvSpPr>
        <p:spPr/>
        <p:txBody>
          <a:bodyPr/>
          <a:lstStyle/>
          <a:p>
            <a:fld id="{037C73E0-9261-4858-A220-EDB35A6A3E0D}" type="slidenum">
              <a:rPr lang="en-IN" smtClean="0"/>
              <a:t>22</a:t>
            </a:fld>
            <a:endParaRPr lang="en-IN"/>
          </a:p>
        </p:txBody>
      </p:sp>
    </p:spTree>
    <p:extLst>
      <p:ext uri="{BB962C8B-B14F-4D97-AF65-F5344CB8AC3E}">
        <p14:creationId xmlns:p14="http://schemas.microsoft.com/office/powerpoint/2010/main" val="28658483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07D0E42-35C0-B341-07AE-9B0416E945EA}"/>
              </a:ext>
            </a:extLst>
          </p:cNvPr>
          <p:cNvSpPr txBox="1"/>
          <p:nvPr/>
        </p:nvSpPr>
        <p:spPr>
          <a:xfrm>
            <a:off x="694267" y="1151454"/>
            <a:ext cx="7450666" cy="523220"/>
          </a:xfrm>
          <a:prstGeom prst="rect">
            <a:avLst/>
          </a:prstGeom>
          <a:noFill/>
        </p:spPr>
        <p:txBody>
          <a:bodyPr wrap="square">
            <a:spAutoFit/>
          </a:bodyPr>
          <a:lstStyle/>
          <a:p>
            <a:r>
              <a:rPr lang="en-IN" sz="2800" dirty="0">
                <a:latin typeface="Times New Roman" panose="02020603050405020304" pitchFamily="18" charset="0"/>
                <a:cs typeface="Times New Roman" panose="02020603050405020304" pitchFamily="18" charset="0"/>
              </a:rPr>
              <a:t>WEB SECURITY CONSIDERATIONS </a:t>
            </a:r>
          </a:p>
        </p:txBody>
      </p:sp>
      <p:sp>
        <p:nvSpPr>
          <p:cNvPr id="5" name="TextBox 4">
            <a:extLst>
              <a:ext uri="{FF2B5EF4-FFF2-40B4-BE49-F238E27FC236}">
                <a16:creationId xmlns:a16="http://schemas.microsoft.com/office/drawing/2014/main" id="{DB4BC87D-3E0C-B7DD-A364-B009A0230748}"/>
              </a:ext>
            </a:extLst>
          </p:cNvPr>
          <p:cNvSpPr txBox="1"/>
          <p:nvPr/>
        </p:nvSpPr>
        <p:spPr>
          <a:xfrm>
            <a:off x="694267" y="1674674"/>
            <a:ext cx="10769600" cy="128907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The World Wide Web is fundamentally a client/server application running over the Internet and TCP/IP intranets. As such, the security tools and approaches discussed so far in this book are relevant to the issue of Web security. However, the following characteristics of Web usage suggest the need for tailored security tools:</a:t>
            </a:r>
            <a:endParaRPr lang="en-IN"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D28B3893-EA2D-F8BF-1079-4EBF94965E27}"/>
              </a:ext>
            </a:extLst>
          </p:cNvPr>
          <p:cNvSpPr txBox="1"/>
          <p:nvPr/>
        </p:nvSpPr>
        <p:spPr>
          <a:xfrm>
            <a:off x="1117600" y="2963745"/>
            <a:ext cx="10210800" cy="2951064"/>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 Although Web browsers are very easy to use, Web servers are relatively easy to configure and manage, and Web content is increasingly easy to develop, the underlying software is extraordinarily complex. This complex software may hide many potential security flaws.</a:t>
            </a:r>
          </a:p>
          <a:p>
            <a:pPr algn="just">
              <a:lnSpc>
                <a:spcPct val="150000"/>
              </a:lnSpc>
            </a:pPr>
            <a:r>
              <a:rPr lang="en-US" dirty="0">
                <a:latin typeface="Times New Roman" panose="02020603050405020304" pitchFamily="18" charset="0"/>
                <a:cs typeface="Times New Roman" panose="02020603050405020304" pitchFamily="18" charset="0"/>
              </a:rPr>
              <a:t>■ A Web server can be exploited as a launching pad into the corporation’s or agency’s entire computer complex. Once the Web server is subverted, an attacker may be able to gain access to data and systems not part of the Web itself but connected to the server at the local site</a:t>
            </a:r>
          </a:p>
          <a:p>
            <a:pPr algn="just">
              <a:lnSpc>
                <a:spcPct val="150000"/>
              </a:lnSpc>
            </a:pPr>
            <a:r>
              <a:rPr lang="en-US" dirty="0">
                <a:latin typeface="Times New Roman" panose="02020603050405020304" pitchFamily="18" charset="0"/>
                <a:cs typeface="Times New Roman" panose="02020603050405020304" pitchFamily="18" charset="0"/>
              </a:rPr>
              <a:t>■ Casual and untrained (in security matters) users are common clients for Web based services..</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983275B6-A4DE-DDD7-E329-673FC8DDBCC4}"/>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D9794726-E0FA-B6E6-B46B-D560E9C3BFBF}"/>
              </a:ext>
            </a:extLst>
          </p:cNvPr>
          <p:cNvSpPr>
            <a:spLocks noGrp="1"/>
          </p:cNvSpPr>
          <p:nvPr>
            <p:ph type="sldNum" sz="quarter" idx="12"/>
          </p:nvPr>
        </p:nvSpPr>
        <p:spPr/>
        <p:txBody>
          <a:bodyPr/>
          <a:lstStyle/>
          <a:p>
            <a:fld id="{037C73E0-9261-4858-A220-EDB35A6A3E0D}" type="slidenum">
              <a:rPr lang="en-IN" smtClean="0"/>
              <a:t>23</a:t>
            </a:fld>
            <a:endParaRPr lang="en-IN"/>
          </a:p>
        </p:txBody>
      </p:sp>
    </p:spTree>
    <p:extLst>
      <p:ext uri="{BB962C8B-B14F-4D97-AF65-F5344CB8AC3E}">
        <p14:creationId xmlns:p14="http://schemas.microsoft.com/office/powerpoint/2010/main" val="27104004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D323A64-3EA4-5290-B27D-82C34CB09C5C}"/>
              </a:ext>
            </a:extLst>
          </p:cNvPr>
          <p:cNvSpPr txBox="1"/>
          <p:nvPr/>
        </p:nvSpPr>
        <p:spPr>
          <a:xfrm>
            <a:off x="550333" y="1216581"/>
            <a:ext cx="11091333" cy="4751557"/>
          </a:xfrm>
          <a:prstGeom prst="rect">
            <a:avLst/>
          </a:prstGeom>
          <a:noFill/>
        </p:spPr>
        <p:txBody>
          <a:bodyPr wrap="square">
            <a:spAutoFit/>
          </a:bodyPr>
          <a:lstStyle/>
          <a:p>
            <a:pPr algn="just">
              <a:lnSpc>
                <a:spcPct val="150000"/>
              </a:lnSpc>
            </a:pPr>
            <a:r>
              <a:rPr lang="en-US" sz="2400" b="1" dirty="0">
                <a:latin typeface="Times New Roman" panose="02020603050405020304" pitchFamily="18" charset="0"/>
                <a:cs typeface="Times New Roman" panose="02020603050405020304" pitchFamily="18" charset="0"/>
              </a:rPr>
              <a:t>Web Security Threats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Table 17.1 provides a summary of the types of security threats faced when using the Web. One way to group these threats is in terms of passive and active attacks.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Passive attacks include eavesdropping on network traffic between browser and server and gaining access to information on a Web site that is supposed to be restricted.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Active attacks include impersonating another user, altering messages in transit between client and server, and altering information on a Web site.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Another way to classify Web security threats is in terms of the location of the threat: Web server, Web browser, and network traffic between browser and server.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Issues of server and browser security fall into the category of computer system security; Part Six of this book addresses the issue of system security in general but is also applicable to Web system security. </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EC428DA9-5788-61FB-F4BC-A87423CC382F}"/>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5FF44BEB-4C3F-84CB-933F-B8866DD7A8F9}"/>
              </a:ext>
            </a:extLst>
          </p:cNvPr>
          <p:cNvSpPr>
            <a:spLocks noGrp="1"/>
          </p:cNvSpPr>
          <p:nvPr>
            <p:ph type="sldNum" sz="quarter" idx="12"/>
          </p:nvPr>
        </p:nvSpPr>
        <p:spPr/>
        <p:txBody>
          <a:bodyPr/>
          <a:lstStyle/>
          <a:p>
            <a:fld id="{037C73E0-9261-4858-A220-EDB35A6A3E0D}" type="slidenum">
              <a:rPr lang="en-IN" smtClean="0"/>
              <a:t>24</a:t>
            </a:fld>
            <a:endParaRPr lang="en-IN"/>
          </a:p>
        </p:txBody>
      </p:sp>
    </p:spTree>
    <p:extLst>
      <p:ext uri="{BB962C8B-B14F-4D97-AF65-F5344CB8AC3E}">
        <p14:creationId xmlns:p14="http://schemas.microsoft.com/office/powerpoint/2010/main" val="25254157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1538AAA-5318-B1E6-6404-922A608B0359}"/>
              </a:ext>
            </a:extLst>
          </p:cNvPr>
          <p:cNvSpPr txBox="1"/>
          <p:nvPr/>
        </p:nvSpPr>
        <p:spPr>
          <a:xfrm>
            <a:off x="479817" y="1058421"/>
            <a:ext cx="11057467" cy="1012072"/>
          </a:xfrm>
          <a:prstGeom prst="rect">
            <a:avLst/>
          </a:prstGeom>
          <a:noFill/>
        </p:spPr>
        <p:txBody>
          <a:bodyPr wrap="square">
            <a:spAutoFit/>
          </a:bodyPr>
          <a:lstStyle/>
          <a:p>
            <a:pPr algn="just">
              <a:lnSpc>
                <a:spcPct val="150000"/>
              </a:lnSpc>
            </a:pPr>
            <a:r>
              <a:rPr lang="en-US" sz="2400" b="1" dirty="0">
                <a:latin typeface="Times New Roman" panose="02020603050405020304" pitchFamily="18" charset="0"/>
                <a:cs typeface="Times New Roman" panose="02020603050405020304" pitchFamily="18" charset="0"/>
              </a:rPr>
              <a:t>Web Traffic Security Approaches </a:t>
            </a:r>
          </a:p>
          <a:p>
            <a:pPr algn="just">
              <a:lnSpc>
                <a:spcPct val="150000"/>
              </a:lnSpc>
            </a:pPr>
            <a:r>
              <a:rPr lang="en-US" dirty="0">
                <a:latin typeface="Times New Roman" panose="02020603050405020304" pitchFamily="18" charset="0"/>
                <a:cs typeface="Times New Roman" panose="02020603050405020304" pitchFamily="18" charset="0"/>
              </a:rPr>
              <a:t>A number of approaches to providing Web security are possible. </a:t>
            </a:r>
            <a:endParaRPr lang="en-IN"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CB97469C-FEC5-BF7B-5705-78968637147B}"/>
              </a:ext>
            </a:extLst>
          </p:cNvPr>
          <p:cNvPicPr>
            <a:picLocks noChangeAspect="1"/>
          </p:cNvPicPr>
          <p:nvPr/>
        </p:nvPicPr>
        <p:blipFill>
          <a:blip r:embed="rId2"/>
          <a:stretch>
            <a:fillRect/>
          </a:stretch>
        </p:blipFill>
        <p:spPr>
          <a:xfrm>
            <a:off x="739557" y="2021436"/>
            <a:ext cx="8083932" cy="4370262"/>
          </a:xfrm>
          <a:prstGeom prst="rect">
            <a:avLst/>
          </a:prstGeom>
        </p:spPr>
      </p:pic>
      <p:sp>
        <p:nvSpPr>
          <p:cNvPr id="4" name="Footer Placeholder 3">
            <a:extLst>
              <a:ext uri="{FF2B5EF4-FFF2-40B4-BE49-F238E27FC236}">
                <a16:creationId xmlns:a16="http://schemas.microsoft.com/office/drawing/2014/main" id="{E7E1FAAF-0206-A373-CF55-56BCD9235D0C}"/>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B755D8A9-1B17-8ED0-08CF-A488A4B22B18}"/>
              </a:ext>
            </a:extLst>
          </p:cNvPr>
          <p:cNvSpPr>
            <a:spLocks noGrp="1"/>
          </p:cNvSpPr>
          <p:nvPr>
            <p:ph type="sldNum" sz="quarter" idx="12"/>
          </p:nvPr>
        </p:nvSpPr>
        <p:spPr/>
        <p:txBody>
          <a:bodyPr/>
          <a:lstStyle/>
          <a:p>
            <a:fld id="{037C73E0-9261-4858-A220-EDB35A6A3E0D}" type="slidenum">
              <a:rPr lang="en-IN" smtClean="0"/>
              <a:t>25</a:t>
            </a:fld>
            <a:endParaRPr lang="en-IN"/>
          </a:p>
        </p:txBody>
      </p:sp>
    </p:spTree>
    <p:extLst>
      <p:ext uri="{BB962C8B-B14F-4D97-AF65-F5344CB8AC3E}">
        <p14:creationId xmlns:p14="http://schemas.microsoft.com/office/powerpoint/2010/main" val="18304769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7FE83BA-026C-9EA9-9943-931F7C4A958E}"/>
              </a:ext>
            </a:extLst>
          </p:cNvPr>
          <p:cNvPicPr>
            <a:picLocks noChangeAspect="1"/>
          </p:cNvPicPr>
          <p:nvPr/>
        </p:nvPicPr>
        <p:blipFill>
          <a:blip r:embed="rId2"/>
          <a:stretch>
            <a:fillRect/>
          </a:stretch>
        </p:blipFill>
        <p:spPr>
          <a:xfrm>
            <a:off x="946223" y="1398681"/>
            <a:ext cx="8124825" cy="2499784"/>
          </a:xfrm>
          <a:prstGeom prst="rect">
            <a:avLst/>
          </a:prstGeom>
        </p:spPr>
      </p:pic>
      <p:sp>
        <p:nvSpPr>
          <p:cNvPr id="2" name="TextBox 1">
            <a:extLst>
              <a:ext uri="{FF2B5EF4-FFF2-40B4-BE49-F238E27FC236}">
                <a16:creationId xmlns:a16="http://schemas.microsoft.com/office/drawing/2014/main" id="{A1EC065B-A3A6-75C6-5827-1B0D1CD0C606}"/>
              </a:ext>
            </a:extLst>
          </p:cNvPr>
          <p:cNvSpPr txBox="1"/>
          <p:nvPr/>
        </p:nvSpPr>
        <p:spPr>
          <a:xfrm>
            <a:off x="970960" y="4132056"/>
            <a:ext cx="5448693" cy="923330"/>
          </a:xfrm>
          <a:prstGeom prst="rect">
            <a:avLst/>
          </a:prstGeom>
          <a:noFill/>
        </p:spPr>
        <p:txBody>
          <a:bodyPr wrap="square" rtlCol="0">
            <a:spAutoFit/>
          </a:bodyPr>
          <a:lstStyle/>
          <a:p>
            <a:r>
              <a:rPr lang="en-IN" dirty="0">
                <a:latin typeface="Times New Roman" panose="02020603050405020304" pitchFamily="18" charset="0"/>
                <a:cs typeface="Times New Roman" panose="02020603050405020304" pitchFamily="18" charset="0"/>
              </a:rPr>
              <a:t>SSL  : secure socket layer </a:t>
            </a:r>
          </a:p>
          <a:p>
            <a:r>
              <a:rPr lang="en-IN" dirty="0">
                <a:latin typeface="Times New Roman" panose="02020603050405020304" pitchFamily="18" charset="0"/>
                <a:cs typeface="Times New Roman" panose="02020603050405020304" pitchFamily="18" charset="0"/>
              </a:rPr>
              <a:t>TSL : Transport layer security</a:t>
            </a:r>
          </a:p>
          <a:p>
            <a:r>
              <a:rPr lang="en-IN" dirty="0">
                <a:latin typeface="Times New Roman" panose="02020603050405020304" pitchFamily="18" charset="0"/>
                <a:cs typeface="Times New Roman" panose="02020603050405020304" pitchFamily="18" charset="0"/>
              </a:rPr>
              <a:t>S/MIME : Secure/Multipurpose internet mail extension  </a:t>
            </a:r>
          </a:p>
        </p:txBody>
      </p:sp>
      <p:sp>
        <p:nvSpPr>
          <p:cNvPr id="5" name="Footer Placeholder 4">
            <a:extLst>
              <a:ext uri="{FF2B5EF4-FFF2-40B4-BE49-F238E27FC236}">
                <a16:creationId xmlns:a16="http://schemas.microsoft.com/office/drawing/2014/main" id="{BA750A7E-12E6-1DCC-7048-7E7C14139294}"/>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AD8B68C6-429F-C8ED-18E1-FD1C785210F5}"/>
              </a:ext>
            </a:extLst>
          </p:cNvPr>
          <p:cNvSpPr>
            <a:spLocks noGrp="1"/>
          </p:cNvSpPr>
          <p:nvPr>
            <p:ph type="sldNum" sz="quarter" idx="12"/>
          </p:nvPr>
        </p:nvSpPr>
        <p:spPr/>
        <p:txBody>
          <a:bodyPr/>
          <a:lstStyle/>
          <a:p>
            <a:fld id="{037C73E0-9261-4858-A220-EDB35A6A3E0D}" type="slidenum">
              <a:rPr lang="en-IN" smtClean="0"/>
              <a:t>26</a:t>
            </a:fld>
            <a:endParaRPr lang="en-IN"/>
          </a:p>
        </p:txBody>
      </p:sp>
    </p:spTree>
    <p:extLst>
      <p:ext uri="{BB962C8B-B14F-4D97-AF65-F5344CB8AC3E}">
        <p14:creationId xmlns:p14="http://schemas.microsoft.com/office/powerpoint/2010/main" val="13299623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69ECF5D-B918-36BB-B5CC-9BDE29EBBC29}"/>
              </a:ext>
            </a:extLst>
          </p:cNvPr>
          <p:cNvSpPr txBox="1"/>
          <p:nvPr/>
        </p:nvSpPr>
        <p:spPr>
          <a:xfrm>
            <a:off x="598351" y="1261420"/>
            <a:ext cx="6096000" cy="523220"/>
          </a:xfrm>
          <a:prstGeom prst="rect">
            <a:avLst/>
          </a:prstGeom>
          <a:noFill/>
        </p:spPr>
        <p:txBody>
          <a:bodyPr wrap="square">
            <a:spAutoFit/>
          </a:bodyPr>
          <a:lstStyle/>
          <a:p>
            <a:r>
              <a:rPr lang="en-IN" sz="2800" b="1" dirty="0">
                <a:latin typeface="Times New Roman" panose="02020603050405020304" pitchFamily="18" charset="0"/>
                <a:ea typeface="Tahoma" panose="020B0604030504040204" pitchFamily="34" charset="0"/>
                <a:cs typeface="Times New Roman" panose="02020603050405020304" pitchFamily="18" charset="0"/>
              </a:rPr>
              <a:t>TRANSPORT LAYER SECURITY </a:t>
            </a:r>
          </a:p>
        </p:txBody>
      </p:sp>
      <p:sp>
        <p:nvSpPr>
          <p:cNvPr id="5" name="TextBox 4">
            <a:extLst>
              <a:ext uri="{FF2B5EF4-FFF2-40B4-BE49-F238E27FC236}">
                <a16:creationId xmlns:a16="http://schemas.microsoft.com/office/drawing/2014/main" id="{D1967889-19A0-F2E8-EDAD-3F390F458722}"/>
              </a:ext>
            </a:extLst>
          </p:cNvPr>
          <p:cNvSpPr txBox="1"/>
          <p:nvPr/>
        </p:nvSpPr>
        <p:spPr>
          <a:xfrm>
            <a:off x="598351" y="2009114"/>
            <a:ext cx="10820400" cy="3782061"/>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One of the most widely used security services is Transport Layer Security (TSL); the current version is Version 1.2, defined in RFC 5246.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TLS is an Internet standard that evolved from a commercial protocol known as Secure Sockets Layer (SSL). Although SSL implementations are still around, it has been deprecated by IETF and is disabled by most corporations offering TLS software.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TLS is a general purpose service implemented as a set of protocols that rely on TCP. At this level, there are two implementation choices. For full generality, TLS could be provided as part of the underlying protocol suite and therefore be transparent to applications. Alternatively, TLS can be embedded in specific packages.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For example, most browsers come equipped with TLS, and most Web servers have implemented the protocol.</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DCF53507-F92E-EDD4-341F-EF85277F94BD}"/>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BACE9702-2C74-B11E-F1BF-3E0921F8B4EF}"/>
              </a:ext>
            </a:extLst>
          </p:cNvPr>
          <p:cNvSpPr>
            <a:spLocks noGrp="1"/>
          </p:cNvSpPr>
          <p:nvPr>
            <p:ph type="sldNum" sz="quarter" idx="12"/>
          </p:nvPr>
        </p:nvSpPr>
        <p:spPr/>
        <p:txBody>
          <a:bodyPr/>
          <a:lstStyle/>
          <a:p>
            <a:fld id="{037C73E0-9261-4858-A220-EDB35A6A3E0D}" type="slidenum">
              <a:rPr lang="en-IN" smtClean="0"/>
              <a:t>27</a:t>
            </a:fld>
            <a:endParaRPr lang="en-IN"/>
          </a:p>
        </p:txBody>
      </p:sp>
    </p:spTree>
    <p:extLst>
      <p:ext uri="{BB962C8B-B14F-4D97-AF65-F5344CB8AC3E}">
        <p14:creationId xmlns:p14="http://schemas.microsoft.com/office/powerpoint/2010/main" val="27833432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413A3E2-B565-4546-428A-5063E627A7E7}"/>
              </a:ext>
            </a:extLst>
          </p:cNvPr>
          <p:cNvSpPr txBox="1"/>
          <p:nvPr/>
        </p:nvSpPr>
        <p:spPr>
          <a:xfrm>
            <a:off x="694268" y="1592419"/>
            <a:ext cx="11260665" cy="4613058"/>
          </a:xfrm>
          <a:prstGeom prst="rect">
            <a:avLst/>
          </a:prstGeom>
          <a:noFill/>
        </p:spPr>
        <p:txBody>
          <a:bodyPr wrap="square">
            <a:spAutoFit/>
          </a:bodyPr>
          <a:lstStyle/>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TLS is designed to make use of TCP to provide a reliable end-to-end secure ser vice. TLS is not a single protocol but rather two layers of protocols, as illustrated in Figure 17.2</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TLS Record Protocol provides basic security services to various higher layer protocols. In particular, the Hypertext Transfer Protocol</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Three higher-layer protocols are defined as part of TLS: </a:t>
            </a:r>
          </a:p>
          <a:p>
            <a:pPr>
              <a:lnSpc>
                <a:spcPct val="150000"/>
              </a:lnSpc>
            </a:pPr>
            <a:r>
              <a:rPr lang="en-US" dirty="0">
                <a:latin typeface="Times New Roman" panose="02020603050405020304" pitchFamily="18" charset="0"/>
                <a:cs typeface="Times New Roman" panose="02020603050405020304" pitchFamily="18" charset="0"/>
              </a:rPr>
              <a:t>              the Handshake Protocol;</a:t>
            </a:r>
          </a:p>
          <a:p>
            <a:pPr>
              <a:lnSpc>
                <a:spcPct val="150000"/>
              </a:lnSpc>
            </a:pPr>
            <a:r>
              <a:rPr lang="en-US" dirty="0">
                <a:latin typeface="Times New Roman" panose="02020603050405020304" pitchFamily="18" charset="0"/>
                <a:cs typeface="Times New Roman" panose="02020603050405020304" pitchFamily="18" charset="0"/>
              </a:rPr>
              <a:t>              the Change Cipher Spec Protocol;</a:t>
            </a:r>
          </a:p>
          <a:p>
            <a:pPr>
              <a:lnSpc>
                <a:spcPct val="150000"/>
              </a:lnSpc>
            </a:pPr>
            <a:r>
              <a:rPr lang="en-US" dirty="0">
                <a:latin typeface="Times New Roman" panose="02020603050405020304" pitchFamily="18" charset="0"/>
                <a:cs typeface="Times New Roman" panose="02020603050405020304" pitchFamily="18" charset="0"/>
              </a:rPr>
              <a:t>              the Alert Protocol. </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These TLS specific protocols are used in the management of TLS exchanges and are examined later in this section. </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 fourth protocol, the Heartbeat Protocol, is defined in a </a:t>
            </a:r>
            <a:r>
              <a:rPr lang="en-US" dirty="0" err="1">
                <a:latin typeface="Times New Roman" panose="02020603050405020304" pitchFamily="18" charset="0"/>
                <a:cs typeface="Times New Roman" panose="02020603050405020304" pitchFamily="18" charset="0"/>
              </a:rPr>
              <a:t>sepa</a:t>
            </a:r>
            <a:r>
              <a:rPr lang="en-US" dirty="0">
                <a:latin typeface="Times New Roman" panose="02020603050405020304" pitchFamily="18" charset="0"/>
                <a:cs typeface="Times New Roman" panose="02020603050405020304" pitchFamily="18" charset="0"/>
              </a:rPr>
              <a:t> rate RFC and is also discussed subsequently in this section.</a:t>
            </a: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58D72D51-CB8C-0C64-093C-72613F68A21B}"/>
              </a:ext>
            </a:extLst>
          </p:cNvPr>
          <p:cNvSpPr txBox="1"/>
          <p:nvPr/>
        </p:nvSpPr>
        <p:spPr>
          <a:xfrm>
            <a:off x="694268" y="1028194"/>
            <a:ext cx="6096000" cy="461665"/>
          </a:xfrm>
          <a:prstGeom prst="rect">
            <a:avLst/>
          </a:prstGeom>
          <a:noFill/>
        </p:spPr>
        <p:txBody>
          <a:bodyPr wrap="square">
            <a:spAutoFit/>
          </a:bodyPr>
          <a:lstStyle/>
          <a:p>
            <a:r>
              <a:rPr lang="en-IN" sz="2400" b="1" dirty="0">
                <a:latin typeface="Times New Roman" panose="02020603050405020304" pitchFamily="18" charset="0"/>
                <a:cs typeface="Times New Roman" panose="02020603050405020304" pitchFamily="18" charset="0"/>
              </a:rPr>
              <a:t>TLS Architecture</a:t>
            </a:r>
          </a:p>
        </p:txBody>
      </p:sp>
      <p:sp>
        <p:nvSpPr>
          <p:cNvPr id="4" name="Footer Placeholder 3">
            <a:extLst>
              <a:ext uri="{FF2B5EF4-FFF2-40B4-BE49-F238E27FC236}">
                <a16:creationId xmlns:a16="http://schemas.microsoft.com/office/drawing/2014/main" id="{DD558045-652B-AA4D-28EF-BBB21A03A88D}"/>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2BB481F1-9965-D805-F730-D709B42C4CD2}"/>
              </a:ext>
            </a:extLst>
          </p:cNvPr>
          <p:cNvSpPr>
            <a:spLocks noGrp="1"/>
          </p:cNvSpPr>
          <p:nvPr>
            <p:ph type="sldNum" sz="quarter" idx="12"/>
          </p:nvPr>
        </p:nvSpPr>
        <p:spPr/>
        <p:txBody>
          <a:bodyPr/>
          <a:lstStyle/>
          <a:p>
            <a:fld id="{037C73E0-9261-4858-A220-EDB35A6A3E0D}" type="slidenum">
              <a:rPr lang="en-IN" smtClean="0"/>
              <a:t>28</a:t>
            </a:fld>
            <a:endParaRPr lang="en-IN"/>
          </a:p>
        </p:txBody>
      </p:sp>
    </p:spTree>
    <p:extLst>
      <p:ext uri="{BB962C8B-B14F-4D97-AF65-F5344CB8AC3E}">
        <p14:creationId xmlns:p14="http://schemas.microsoft.com/office/powerpoint/2010/main" val="29175681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17D1B5B-5981-FB88-9F7A-72C34E0F636C}"/>
              </a:ext>
            </a:extLst>
          </p:cNvPr>
          <p:cNvPicPr>
            <a:picLocks noChangeAspect="1"/>
          </p:cNvPicPr>
          <p:nvPr/>
        </p:nvPicPr>
        <p:blipFill>
          <a:blip r:embed="rId2"/>
          <a:stretch>
            <a:fillRect/>
          </a:stretch>
        </p:blipFill>
        <p:spPr>
          <a:xfrm>
            <a:off x="2162341" y="1764908"/>
            <a:ext cx="6373455" cy="3826933"/>
          </a:xfrm>
          <a:prstGeom prst="rect">
            <a:avLst/>
          </a:prstGeom>
        </p:spPr>
      </p:pic>
      <p:sp>
        <p:nvSpPr>
          <p:cNvPr id="4" name="Footer Placeholder 3">
            <a:extLst>
              <a:ext uri="{FF2B5EF4-FFF2-40B4-BE49-F238E27FC236}">
                <a16:creationId xmlns:a16="http://schemas.microsoft.com/office/drawing/2014/main" id="{EA5086BA-07DF-263E-2DD4-818CE5DB0121}"/>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4EA0209C-A086-6047-4B06-9E224F99802C}"/>
              </a:ext>
            </a:extLst>
          </p:cNvPr>
          <p:cNvSpPr>
            <a:spLocks noGrp="1"/>
          </p:cNvSpPr>
          <p:nvPr>
            <p:ph type="sldNum" sz="quarter" idx="12"/>
          </p:nvPr>
        </p:nvSpPr>
        <p:spPr/>
        <p:txBody>
          <a:bodyPr/>
          <a:lstStyle/>
          <a:p>
            <a:fld id="{037C73E0-9261-4858-A220-EDB35A6A3E0D}" type="slidenum">
              <a:rPr lang="en-IN" smtClean="0"/>
              <a:t>29</a:t>
            </a:fld>
            <a:endParaRPr lang="en-IN"/>
          </a:p>
        </p:txBody>
      </p:sp>
    </p:spTree>
    <p:extLst>
      <p:ext uri="{BB962C8B-B14F-4D97-AF65-F5344CB8AC3E}">
        <p14:creationId xmlns:p14="http://schemas.microsoft.com/office/powerpoint/2010/main" val="20768132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CA1F183-6DE1-4808-4AB4-4AEE23289759}"/>
              </a:ext>
            </a:extLst>
          </p:cNvPr>
          <p:cNvSpPr txBox="1"/>
          <p:nvPr/>
        </p:nvSpPr>
        <p:spPr>
          <a:xfrm>
            <a:off x="812800" y="1233864"/>
            <a:ext cx="894080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REMOTE USER-AUTHENTICATION PRINCIPLES </a:t>
            </a:r>
          </a:p>
        </p:txBody>
      </p:sp>
      <p:sp>
        <p:nvSpPr>
          <p:cNvPr id="5" name="TextBox 4">
            <a:extLst>
              <a:ext uri="{FF2B5EF4-FFF2-40B4-BE49-F238E27FC236}">
                <a16:creationId xmlns:a16="http://schemas.microsoft.com/office/drawing/2014/main" id="{AA3A838B-DAA4-D177-890B-4E9343211340}"/>
              </a:ext>
            </a:extLst>
          </p:cNvPr>
          <p:cNvSpPr txBox="1"/>
          <p:nvPr/>
        </p:nvSpPr>
        <p:spPr>
          <a:xfrm>
            <a:off x="812800" y="1833339"/>
            <a:ext cx="10566400" cy="2951064"/>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User authentication is the basis for most types of access control and for user accountability. RFC 4949 (Internet Security Glossary) defines user authentication as the process of verifying an identity claimed by or for a system entity. This process consists of two steps:</a:t>
            </a:r>
          </a:p>
          <a:p>
            <a:pPr algn="just">
              <a:lnSpc>
                <a:spcPct val="150000"/>
              </a:lnSpc>
            </a:pPr>
            <a:r>
              <a:rPr lang="en-US" dirty="0">
                <a:latin typeface="Times New Roman" panose="02020603050405020304" pitchFamily="18" charset="0"/>
                <a:cs typeface="Times New Roman" panose="02020603050405020304" pitchFamily="18" charset="0"/>
              </a:rPr>
              <a:t> ■ </a:t>
            </a:r>
            <a:r>
              <a:rPr lang="en-US" b="1" dirty="0">
                <a:latin typeface="Times New Roman" panose="02020603050405020304" pitchFamily="18" charset="0"/>
                <a:cs typeface="Times New Roman" panose="02020603050405020304" pitchFamily="18" charset="0"/>
              </a:rPr>
              <a:t>Identification step: </a:t>
            </a:r>
            <a:r>
              <a:rPr lang="en-US" dirty="0">
                <a:latin typeface="Times New Roman" panose="02020603050405020304" pitchFamily="18" charset="0"/>
                <a:cs typeface="Times New Roman" panose="02020603050405020304" pitchFamily="18" charset="0"/>
              </a:rPr>
              <a:t>Presenting an identifier to the security system. (Identifiers should be assigned carefully,     because authenticated identities are the basis for other security services, such as access control service.)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Verification step</a:t>
            </a:r>
            <a:r>
              <a:rPr lang="en-US" dirty="0">
                <a:latin typeface="Times New Roman" panose="02020603050405020304" pitchFamily="18" charset="0"/>
                <a:cs typeface="Times New Roman" panose="02020603050405020304" pitchFamily="18" charset="0"/>
              </a:rPr>
              <a:t>: Presenting or generating authentication information that corroborates the binding between the entity and the identifier.</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D2A72A95-692D-401A-CE6F-E07C8B06F9E3}"/>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805F6CE2-7F86-32C2-420A-E60E07175FFE}"/>
              </a:ext>
            </a:extLst>
          </p:cNvPr>
          <p:cNvSpPr>
            <a:spLocks noGrp="1"/>
          </p:cNvSpPr>
          <p:nvPr>
            <p:ph type="sldNum" sz="quarter" idx="12"/>
          </p:nvPr>
        </p:nvSpPr>
        <p:spPr/>
        <p:txBody>
          <a:bodyPr/>
          <a:lstStyle/>
          <a:p>
            <a:fld id="{037C73E0-9261-4858-A220-EDB35A6A3E0D}" type="slidenum">
              <a:rPr lang="en-IN" smtClean="0"/>
              <a:t>3</a:t>
            </a:fld>
            <a:endParaRPr lang="en-IN"/>
          </a:p>
        </p:txBody>
      </p:sp>
    </p:spTree>
    <p:extLst>
      <p:ext uri="{BB962C8B-B14F-4D97-AF65-F5344CB8AC3E}">
        <p14:creationId xmlns:p14="http://schemas.microsoft.com/office/powerpoint/2010/main" val="8400148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4B51F1A-4875-6962-92B3-7ACE38139659}"/>
              </a:ext>
            </a:extLst>
          </p:cNvPr>
          <p:cNvSpPr txBox="1"/>
          <p:nvPr/>
        </p:nvSpPr>
        <p:spPr>
          <a:xfrm>
            <a:off x="956733" y="1308932"/>
            <a:ext cx="9499599" cy="2120068"/>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TLS Record Protocol The TLS Record Protocol provides two services for TLS connections: </a:t>
            </a:r>
          </a:p>
          <a:p>
            <a:pPr>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Confidentiality: </a:t>
            </a:r>
            <a:r>
              <a:rPr lang="en-US" dirty="0">
                <a:latin typeface="Times New Roman" panose="02020603050405020304" pitchFamily="18" charset="0"/>
                <a:cs typeface="Times New Roman" panose="02020603050405020304" pitchFamily="18" charset="0"/>
              </a:rPr>
              <a:t>The Handshake Protocol defines a shared secret key that is used for conventional encryption of TLS payloads. </a:t>
            </a:r>
          </a:p>
          <a:p>
            <a:pPr>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Message Integrity: </a:t>
            </a:r>
            <a:r>
              <a:rPr lang="en-US" dirty="0">
                <a:latin typeface="Times New Roman" panose="02020603050405020304" pitchFamily="18" charset="0"/>
                <a:cs typeface="Times New Roman" panose="02020603050405020304" pitchFamily="18" charset="0"/>
              </a:rPr>
              <a:t>The Handshake Protocol also defines a shared secret key that is used to form a message authentication code (MAC).</a:t>
            </a:r>
            <a:endParaRPr lang="en-IN"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99ADF9FC-7BEC-AAC8-43AE-F83E2C13C9BD}"/>
              </a:ext>
            </a:extLst>
          </p:cNvPr>
          <p:cNvSpPr txBox="1"/>
          <p:nvPr/>
        </p:nvSpPr>
        <p:spPr>
          <a:xfrm>
            <a:off x="956733" y="3429000"/>
            <a:ext cx="10278533" cy="1704569"/>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The first step is fragmentation. Each upper-layer message is fragmented into blocks of 214 bytes (16,384 bytes) or less. Next, compression is optionally applied. Compression must be lossless and may not increase the content length by more than  1024 bytes.1 In TLSv2, no compression algorithm is specified, so the default com pression algorithm is null. </a:t>
            </a:r>
            <a:endParaRPr lang="en-IN" dirty="0">
              <a:latin typeface="Times New Roman" panose="02020603050405020304" pitchFamily="18" charset="0"/>
              <a:cs typeface="Times New Roman" panose="02020603050405020304" pitchFamily="18" charset="0"/>
            </a:endParaRPr>
          </a:p>
        </p:txBody>
      </p:sp>
      <p:sp>
        <p:nvSpPr>
          <p:cNvPr id="3" name="Footer Placeholder 2">
            <a:extLst>
              <a:ext uri="{FF2B5EF4-FFF2-40B4-BE49-F238E27FC236}">
                <a16:creationId xmlns:a16="http://schemas.microsoft.com/office/drawing/2014/main" id="{9AE31F49-753B-99DB-104A-DA56BEEE0342}"/>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FCF0217F-B61E-FF5B-8BC1-E392071E3034}"/>
              </a:ext>
            </a:extLst>
          </p:cNvPr>
          <p:cNvSpPr>
            <a:spLocks noGrp="1"/>
          </p:cNvSpPr>
          <p:nvPr>
            <p:ph type="sldNum" sz="quarter" idx="12"/>
          </p:nvPr>
        </p:nvSpPr>
        <p:spPr/>
        <p:txBody>
          <a:bodyPr/>
          <a:lstStyle/>
          <a:p>
            <a:fld id="{037C73E0-9261-4858-A220-EDB35A6A3E0D}" type="slidenum">
              <a:rPr lang="en-IN" smtClean="0"/>
              <a:t>30</a:t>
            </a:fld>
            <a:endParaRPr lang="en-IN"/>
          </a:p>
        </p:txBody>
      </p:sp>
    </p:spTree>
    <p:extLst>
      <p:ext uri="{BB962C8B-B14F-4D97-AF65-F5344CB8AC3E}">
        <p14:creationId xmlns:p14="http://schemas.microsoft.com/office/powerpoint/2010/main" val="26529291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E4D32DC-F356-8926-543B-1E080D3B2264}"/>
              </a:ext>
            </a:extLst>
          </p:cNvPr>
          <p:cNvSpPr txBox="1"/>
          <p:nvPr/>
        </p:nvSpPr>
        <p:spPr>
          <a:xfrm>
            <a:off x="302017" y="1062437"/>
            <a:ext cx="11413067" cy="1427570"/>
          </a:xfrm>
          <a:prstGeom prst="rect">
            <a:avLst/>
          </a:prstGeom>
          <a:noFill/>
        </p:spPr>
        <p:txBody>
          <a:bodyPr wrap="square">
            <a:spAutoFit/>
          </a:bodyPr>
          <a:lstStyle/>
          <a:p>
            <a:pPr>
              <a:lnSpc>
                <a:spcPct val="150000"/>
              </a:lnSpc>
            </a:pPr>
            <a:r>
              <a:rPr lang="en-US" sz="2400" b="1" dirty="0">
                <a:latin typeface="Times New Roman" panose="02020603050405020304" pitchFamily="18" charset="0"/>
                <a:cs typeface="Times New Roman" panose="02020603050405020304" pitchFamily="18" charset="0"/>
              </a:rPr>
              <a:t>Change Cipher Spec Protocol </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Change Cipher Spec Protocol is one of the four TLS-specific protocols that use the TLS Record Protocol, and it is the simplest. This protocol consists of a single message (Figure 17.5a), which consists of a single byte with the value 1. </a:t>
            </a:r>
          </a:p>
        </p:txBody>
      </p:sp>
      <p:pic>
        <p:nvPicPr>
          <p:cNvPr id="5" name="Picture 4">
            <a:extLst>
              <a:ext uri="{FF2B5EF4-FFF2-40B4-BE49-F238E27FC236}">
                <a16:creationId xmlns:a16="http://schemas.microsoft.com/office/drawing/2014/main" id="{938AFAA4-0838-6519-7F41-7E28CA2BB10E}"/>
              </a:ext>
            </a:extLst>
          </p:cNvPr>
          <p:cNvPicPr>
            <a:picLocks noChangeAspect="1"/>
          </p:cNvPicPr>
          <p:nvPr/>
        </p:nvPicPr>
        <p:blipFill>
          <a:blip r:embed="rId2"/>
          <a:stretch>
            <a:fillRect/>
          </a:stretch>
        </p:blipFill>
        <p:spPr>
          <a:xfrm>
            <a:off x="2470696" y="2490007"/>
            <a:ext cx="5099027" cy="3950748"/>
          </a:xfrm>
          <a:prstGeom prst="rect">
            <a:avLst/>
          </a:prstGeom>
        </p:spPr>
      </p:pic>
      <p:sp>
        <p:nvSpPr>
          <p:cNvPr id="4" name="Footer Placeholder 3">
            <a:extLst>
              <a:ext uri="{FF2B5EF4-FFF2-40B4-BE49-F238E27FC236}">
                <a16:creationId xmlns:a16="http://schemas.microsoft.com/office/drawing/2014/main" id="{A78A4EA3-7B04-5E30-50F2-20323EE9F8FA}"/>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0CEBBD16-F10A-DB72-DB91-99DE515DA4ED}"/>
              </a:ext>
            </a:extLst>
          </p:cNvPr>
          <p:cNvSpPr>
            <a:spLocks noGrp="1"/>
          </p:cNvSpPr>
          <p:nvPr>
            <p:ph type="sldNum" sz="quarter" idx="12"/>
          </p:nvPr>
        </p:nvSpPr>
        <p:spPr/>
        <p:txBody>
          <a:bodyPr/>
          <a:lstStyle/>
          <a:p>
            <a:fld id="{037C73E0-9261-4858-A220-EDB35A6A3E0D}" type="slidenum">
              <a:rPr lang="en-IN" smtClean="0"/>
              <a:t>31</a:t>
            </a:fld>
            <a:endParaRPr lang="en-IN"/>
          </a:p>
        </p:txBody>
      </p:sp>
    </p:spTree>
    <p:extLst>
      <p:ext uri="{BB962C8B-B14F-4D97-AF65-F5344CB8AC3E}">
        <p14:creationId xmlns:p14="http://schemas.microsoft.com/office/powerpoint/2010/main" val="20909956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C9DA5AD-CEE6-7002-2EA7-00C54F6886CE}"/>
              </a:ext>
            </a:extLst>
          </p:cNvPr>
          <p:cNvSpPr txBox="1"/>
          <p:nvPr/>
        </p:nvSpPr>
        <p:spPr>
          <a:xfrm>
            <a:off x="516466" y="1337734"/>
            <a:ext cx="11159067" cy="3597395"/>
          </a:xfrm>
          <a:prstGeom prst="rect">
            <a:avLst/>
          </a:prstGeom>
          <a:noFill/>
        </p:spPr>
        <p:txBody>
          <a:bodyPr wrap="square">
            <a:spAutoFit/>
          </a:bodyPr>
          <a:lstStyle/>
          <a:p>
            <a:pPr algn="just">
              <a:lnSpc>
                <a:spcPct val="150000"/>
              </a:lnSpc>
            </a:pPr>
            <a:r>
              <a:rPr lang="en-US" sz="2800" b="1" dirty="0">
                <a:latin typeface="Times New Roman" panose="02020603050405020304" pitchFamily="18" charset="0"/>
                <a:cs typeface="Times New Roman" panose="02020603050405020304" pitchFamily="18" charset="0"/>
              </a:rPr>
              <a:t>Alert Protocol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Alert Protocol is used to convey TLS-related alerts to the peer entity.</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As with other applications that use TLS, alert messages are compressed and encrypted, as specified by the current state. Each message in this protocol consists of two bytes (Figure 17.5b).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first byte takes the value warning (1) or fatal (2) to convey the severity of the message.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If the level is fatal, TLS immediately terminates the connection. Other connections on the same session may continue, but no new connections on this session may be established.</a:t>
            </a:r>
          </a:p>
          <a:p>
            <a:pPr marL="285750" indent="-285750" algn="just">
              <a:lnSpc>
                <a:spcPct val="150000"/>
              </a:lnSpc>
              <a:buFont typeface="Wingdings" panose="05000000000000000000" pitchFamily="2" charset="2"/>
              <a:buChar char="Ø"/>
            </a:pPr>
            <a:r>
              <a:rPr lang="en-US" dirty="0"/>
              <a:t>The second byte contains a code that indicates the specific alert. </a:t>
            </a:r>
            <a:r>
              <a:rPr lang="en-US" dirty="0">
                <a:latin typeface="Times New Roman" panose="02020603050405020304" pitchFamily="18" charset="0"/>
                <a:cs typeface="Times New Roman" panose="02020603050405020304" pitchFamily="18" charset="0"/>
              </a:rPr>
              <a:t> </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7653E86F-1CCA-E7FE-853E-792CDDA4B0A7}"/>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BC9025DD-E769-3574-B991-C4A02056A248}"/>
              </a:ext>
            </a:extLst>
          </p:cNvPr>
          <p:cNvSpPr>
            <a:spLocks noGrp="1"/>
          </p:cNvSpPr>
          <p:nvPr>
            <p:ph type="sldNum" sz="quarter" idx="12"/>
          </p:nvPr>
        </p:nvSpPr>
        <p:spPr/>
        <p:txBody>
          <a:bodyPr/>
          <a:lstStyle/>
          <a:p>
            <a:fld id="{037C73E0-9261-4858-A220-EDB35A6A3E0D}" type="slidenum">
              <a:rPr lang="en-IN" smtClean="0"/>
              <a:t>32</a:t>
            </a:fld>
            <a:endParaRPr lang="en-IN"/>
          </a:p>
        </p:txBody>
      </p:sp>
    </p:spTree>
    <p:extLst>
      <p:ext uri="{BB962C8B-B14F-4D97-AF65-F5344CB8AC3E}">
        <p14:creationId xmlns:p14="http://schemas.microsoft.com/office/powerpoint/2010/main" val="9895003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EAE4662-EED2-7CA6-A4A8-31E0F716AAA0}"/>
              </a:ext>
            </a:extLst>
          </p:cNvPr>
          <p:cNvSpPr txBox="1"/>
          <p:nvPr/>
        </p:nvSpPr>
        <p:spPr>
          <a:xfrm>
            <a:off x="558800" y="1020320"/>
            <a:ext cx="11074400" cy="2951064"/>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The  following alerts are always fatal: </a:t>
            </a:r>
          </a:p>
          <a:p>
            <a:pPr>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unexpected_message: </a:t>
            </a:r>
            <a:r>
              <a:rPr lang="en-US" dirty="0">
                <a:latin typeface="Times New Roman" panose="02020603050405020304" pitchFamily="18" charset="0"/>
                <a:cs typeface="Times New Roman" panose="02020603050405020304" pitchFamily="18" charset="0"/>
              </a:rPr>
              <a:t>An inappropriate message was received. </a:t>
            </a:r>
          </a:p>
          <a:p>
            <a:pPr>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bad_record_mac: </a:t>
            </a:r>
            <a:r>
              <a:rPr lang="en-US" dirty="0">
                <a:latin typeface="Times New Roman" panose="02020603050405020304" pitchFamily="18" charset="0"/>
                <a:cs typeface="Times New Roman" panose="02020603050405020304" pitchFamily="18" charset="0"/>
              </a:rPr>
              <a:t>An incorrect MAC was received. </a:t>
            </a:r>
          </a:p>
          <a:p>
            <a:pPr>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decompression_failure: </a:t>
            </a:r>
            <a:r>
              <a:rPr lang="en-US" dirty="0">
                <a:latin typeface="Times New Roman" panose="02020603050405020304" pitchFamily="18" charset="0"/>
                <a:cs typeface="Times New Roman" panose="02020603050405020304" pitchFamily="18" charset="0"/>
              </a:rPr>
              <a:t>The decompression function received improper input</a:t>
            </a:r>
          </a:p>
          <a:p>
            <a:pPr>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handshake_failure: </a:t>
            </a:r>
            <a:r>
              <a:rPr lang="en-US" dirty="0">
                <a:latin typeface="Times New Roman" panose="02020603050405020304" pitchFamily="18" charset="0"/>
                <a:cs typeface="Times New Roman" panose="02020603050405020304" pitchFamily="18" charset="0"/>
              </a:rPr>
              <a:t>Sender was unable to negotiate an acceptable set of security parameters given the options available. </a:t>
            </a:r>
          </a:p>
          <a:p>
            <a:pPr>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illegal_parameter: </a:t>
            </a:r>
            <a:r>
              <a:rPr lang="en-US" dirty="0">
                <a:latin typeface="Times New Roman" panose="02020603050405020304" pitchFamily="18" charset="0"/>
                <a:cs typeface="Times New Roman" panose="02020603050405020304" pitchFamily="18" charset="0"/>
              </a:rPr>
              <a:t>A field in a handshake message was out of range or inconsistent with other fields.</a:t>
            </a:r>
            <a:endParaRPr lang="en-IN" dirty="0">
              <a:latin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A1399C71-F1FB-5A77-7B7C-7140461CC310}"/>
              </a:ext>
            </a:extLst>
          </p:cNvPr>
          <p:cNvPicPr>
            <a:picLocks noChangeAspect="1"/>
          </p:cNvPicPr>
          <p:nvPr/>
        </p:nvPicPr>
        <p:blipFill>
          <a:blip r:embed="rId2"/>
          <a:stretch>
            <a:fillRect/>
          </a:stretch>
        </p:blipFill>
        <p:spPr>
          <a:xfrm>
            <a:off x="881062" y="4111630"/>
            <a:ext cx="8413767" cy="2204329"/>
          </a:xfrm>
          <a:prstGeom prst="rect">
            <a:avLst/>
          </a:prstGeom>
        </p:spPr>
      </p:pic>
      <p:sp>
        <p:nvSpPr>
          <p:cNvPr id="3" name="Footer Placeholder 2">
            <a:extLst>
              <a:ext uri="{FF2B5EF4-FFF2-40B4-BE49-F238E27FC236}">
                <a16:creationId xmlns:a16="http://schemas.microsoft.com/office/drawing/2014/main" id="{62F1364E-3A77-52DB-9E05-E9EDAC0B75E4}"/>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FC52523B-FF49-1869-9486-B07E4DCA1566}"/>
              </a:ext>
            </a:extLst>
          </p:cNvPr>
          <p:cNvSpPr>
            <a:spLocks noGrp="1"/>
          </p:cNvSpPr>
          <p:nvPr>
            <p:ph type="sldNum" sz="quarter" idx="12"/>
          </p:nvPr>
        </p:nvSpPr>
        <p:spPr/>
        <p:txBody>
          <a:bodyPr/>
          <a:lstStyle/>
          <a:p>
            <a:fld id="{037C73E0-9261-4858-A220-EDB35A6A3E0D}" type="slidenum">
              <a:rPr lang="en-IN" smtClean="0"/>
              <a:t>33</a:t>
            </a:fld>
            <a:endParaRPr lang="en-IN"/>
          </a:p>
        </p:txBody>
      </p:sp>
    </p:spTree>
    <p:extLst>
      <p:ext uri="{BB962C8B-B14F-4D97-AF65-F5344CB8AC3E}">
        <p14:creationId xmlns:p14="http://schemas.microsoft.com/office/powerpoint/2010/main" val="42609691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22AA251-EA83-318F-2B09-63503AF8A6FB}"/>
              </a:ext>
            </a:extLst>
          </p:cNvPr>
          <p:cNvSpPr txBox="1"/>
          <p:nvPr/>
        </p:nvSpPr>
        <p:spPr>
          <a:xfrm>
            <a:off x="766362" y="998447"/>
            <a:ext cx="6096000" cy="5859553"/>
          </a:xfrm>
          <a:prstGeom prst="rect">
            <a:avLst/>
          </a:prstGeom>
          <a:noFill/>
        </p:spPr>
        <p:txBody>
          <a:bodyPr wrap="square">
            <a:spAutoFit/>
          </a:bodyPr>
          <a:lstStyle/>
          <a:p>
            <a:pPr>
              <a:lnSpc>
                <a:spcPct val="150000"/>
              </a:lnSpc>
            </a:pPr>
            <a:r>
              <a:rPr lang="en-IN" dirty="0">
                <a:latin typeface="Times New Roman" panose="02020603050405020304" pitchFamily="18" charset="0"/>
                <a:cs typeface="Times New Roman" panose="02020603050405020304" pitchFamily="18" charset="0"/>
              </a:rPr>
              <a:t>■ decryption_failed</a:t>
            </a:r>
          </a:p>
          <a:p>
            <a:pPr>
              <a:lnSpc>
                <a:spcPct val="150000"/>
              </a:lnSpc>
            </a:pPr>
            <a:r>
              <a:rPr lang="en-IN" dirty="0">
                <a:latin typeface="Times New Roman" panose="02020603050405020304" pitchFamily="18" charset="0"/>
                <a:cs typeface="Times New Roman" panose="02020603050405020304" pitchFamily="18" charset="0"/>
              </a:rPr>
              <a:t>■ record_overflow</a:t>
            </a:r>
          </a:p>
          <a:p>
            <a:pPr>
              <a:lnSpc>
                <a:spcPct val="150000"/>
              </a:lnSpc>
            </a:pPr>
            <a:r>
              <a:rPr lang="en-IN" dirty="0">
                <a:latin typeface="Times New Roman" panose="02020603050405020304" pitchFamily="18" charset="0"/>
                <a:cs typeface="Times New Roman" panose="02020603050405020304" pitchFamily="18" charset="0"/>
              </a:rPr>
              <a:t>■ unknown_ca</a:t>
            </a:r>
          </a:p>
          <a:p>
            <a:pPr>
              <a:lnSpc>
                <a:spcPct val="150000"/>
              </a:lnSpc>
            </a:pPr>
            <a:r>
              <a:rPr lang="en-IN" dirty="0">
                <a:latin typeface="Times New Roman" panose="02020603050405020304" pitchFamily="18" charset="0"/>
                <a:cs typeface="Times New Roman" panose="02020603050405020304" pitchFamily="18" charset="0"/>
              </a:rPr>
              <a:t>■ access_denied</a:t>
            </a:r>
          </a:p>
          <a:p>
            <a:pPr>
              <a:lnSpc>
                <a:spcPct val="150000"/>
              </a:lnSpc>
            </a:pPr>
            <a:r>
              <a:rPr lang="en-IN" dirty="0">
                <a:latin typeface="Times New Roman" panose="02020603050405020304" pitchFamily="18" charset="0"/>
                <a:cs typeface="Times New Roman" panose="02020603050405020304" pitchFamily="18" charset="0"/>
              </a:rPr>
              <a:t>■ decode_error</a:t>
            </a:r>
          </a:p>
          <a:p>
            <a:pPr>
              <a:lnSpc>
                <a:spcPct val="150000"/>
              </a:lnSpc>
            </a:pPr>
            <a:r>
              <a:rPr lang="en-IN" dirty="0">
                <a:latin typeface="Times New Roman" panose="02020603050405020304" pitchFamily="18" charset="0"/>
                <a:cs typeface="Times New Roman" panose="02020603050405020304" pitchFamily="18" charset="0"/>
              </a:rPr>
              <a:t>■ export_restriction</a:t>
            </a:r>
          </a:p>
          <a:p>
            <a:pPr>
              <a:lnSpc>
                <a:spcPct val="150000"/>
              </a:lnSpc>
            </a:pPr>
            <a:r>
              <a:rPr lang="en-IN" dirty="0">
                <a:latin typeface="Times New Roman" panose="02020603050405020304" pitchFamily="18" charset="0"/>
                <a:cs typeface="Times New Roman" panose="02020603050405020304" pitchFamily="18" charset="0"/>
              </a:rPr>
              <a:t>■ protocol_version</a:t>
            </a:r>
          </a:p>
          <a:p>
            <a:pPr>
              <a:lnSpc>
                <a:spcPct val="150000"/>
              </a:lnSpc>
            </a:pPr>
            <a:r>
              <a:rPr lang="en-IN" dirty="0">
                <a:latin typeface="Times New Roman" panose="02020603050405020304" pitchFamily="18" charset="0"/>
                <a:cs typeface="Times New Roman" panose="02020603050405020304" pitchFamily="18" charset="0"/>
              </a:rPr>
              <a:t>■ insufficient_security</a:t>
            </a:r>
          </a:p>
          <a:p>
            <a:pPr>
              <a:lnSpc>
                <a:spcPct val="150000"/>
              </a:lnSpc>
            </a:pPr>
            <a:r>
              <a:rPr lang="en-IN" dirty="0">
                <a:latin typeface="Times New Roman" panose="02020603050405020304" pitchFamily="18" charset="0"/>
                <a:cs typeface="Times New Roman" panose="02020603050405020304" pitchFamily="18" charset="0"/>
              </a:rPr>
              <a:t>■ close_notify</a:t>
            </a:r>
          </a:p>
          <a:p>
            <a:pPr>
              <a:lnSpc>
                <a:spcPct val="150000"/>
              </a:lnSpc>
            </a:pPr>
            <a:r>
              <a:rPr lang="en-IN" dirty="0">
                <a:latin typeface="Times New Roman" panose="02020603050405020304" pitchFamily="18" charset="0"/>
                <a:cs typeface="Times New Roman" panose="02020603050405020304" pitchFamily="18" charset="0"/>
              </a:rPr>
              <a:t>■ bad_certificate</a:t>
            </a:r>
          </a:p>
          <a:p>
            <a:pPr>
              <a:lnSpc>
                <a:spcPct val="150000"/>
              </a:lnSpc>
            </a:pPr>
            <a:r>
              <a:rPr lang="en-IN" dirty="0">
                <a:latin typeface="Times New Roman" panose="02020603050405020304" pitchFamily="18" charset="0"/>
                <a:cs typeface="Times New Roman" panose="02020603050405020304" pitchFamily="18" charset="0"/>
              </a:rPr>
              <a:t>■ unsupported_certificate</a:t>
            </a:r>
          </a:p>
          <a:p>
            <a:pPr>
              <a:lnSpc>
                <a:spcPct val="150000"/>
              </a:lnSpc>
            </a:pPr>
            <a:r>
              <a:rPr lang="en-IN" dirty="0">
                <a:latin typeface="Times New Roman" panose="02020603050405020304" pitchFamily="18" charset="0"/>
                <a:cs typeface="Times New Roman" panose="02020603050405020304" pitchFamily="18" charset="0"/>
              </a:rPr>
              <a:t>■ certificate_revoked</a:t>
            </a:r>
          </a:p>
          <a:p>
            <a:pPr>
              <a:lnSpc>
                <a:spcPct val="150000"/>
              </a:lnSpc>
            </a:pPr>
            <a:r>
              <a:rPr lang="en-IN" dirty="0">
                <a:latin typeface="Times New Roman" panose="02020603050405020304" pitchFamily="18" charset="0"/>
                <a:cs typeface="Times New Roman" panose="02020603050405020304" pitchFamily="18" charset="0"/>
              </a:rPr>
              <a:t>■ certificate_expired</a:t>
            </a:r>
          </a:p>
          <a:p>
            <a:pPr>
              <a:lnSpc>
                <a:spcPct val="150000"/>
              </a:lnSpc>
            </a:pP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E0F6523F-0508-7130-FFAC-5FF023DD855D}"/>
              </a:ext>
            </a:extLst>
          </p:cNvPr>
          <p:cNvSpPr txBox="1"/>
          <p:nvPr/>
        </p:nvSpPr>
        <p:spPr>
          <a:xfrm>
            <a:off x="3503277" y="674677"/>
            <a:ext cx="6096000" cy="3782061"/>
          </a:xfrm>
          <a:prstGeom prst="rect">
            <a:avLst/>
          </a:prstGeom>
          <a:noFill/>
        </p:spPr>
        <p:txBody>
          <a:bodyPr wrap="square">
            <a:spAutoFit/>
          </a:bodyPr>
          <a:lstStyle/>
          <a:p>
            <a:pPr>
              <a:lnSpc>
                <a:spcPct val="150000"/>
              </a:lnSpc>
            </a:pPr>
            <a:endParaRPr lang="en-IN" dirty="0">
              <a:latin typeface="Times New Roman" panose="02020603050405020304" pitchFamily="18" charset="0"/>
              <a:cs typeface="Times New Roman" panose="02020603050405020304" pitchFamily="18" charset="0"/>
            </a:endParaRPr>
          </a:p>
          <a:p>
            <a:pPr>
              <a:lnSpc>
                <a:spcPct val="150000"/>
              </a:lnSpc>
            </a:pPr>
            <a:r>
              <a:rPr lang="en-IN" dirty="0">
                <a:latin typeface="Times New Roman" panose="02020603050405020304" pitchFamily="18" charset="0"/>
                <a:cs typeface="Times New Roman" panose="02020603050405020304" pitchFamily="18" charset="0"/>
              </a:rPr>
              <a:t>■ bad_certificate</a:t>
            </a:r>
          </a:p>
          <a:p>
            <a:pPr>
              <a:lnSpc>
                <a:spcPct val="150000"/>
              </a:lnSpc>
            </a:pPr>
            <a:r>
              <a:rPr lang="en-IN" dirty="0">
                <a:latin typeface="Times New Roman" panose="02020603050405020304" pitchFamily="18" charset="0"/>
                <a:cs typeface="Times New Roman" panose="02020603050405020304" pitchFamily="18" charset="0"/>
              </a:rPr>
              <a:t>■ unsupported_certificate</a:t>
            </a:r>
          </a:p>
          <a:p>
            <a:pPr>
              <a:lnSpc>
                <a:spcPct val="150000"/>
              </a:lnSpc>
            </a:pPr>
            <a:r>
              <a:rPr lang="en-IN" dirty="0">
                <a:latin typeface="Times New Roman" panose="02020603050405020304" pitchFamily="18" charset="0"/>
                <a:cs typeface="Times New Roman" panose="02020603050405020304" pitchFamily="18" charset="0"/>
              </a:rPr>
              <a:t>■ certificate_revoked</a:t>
            </a:r>
          </a:p>
          <a:p>
            <a:pPr>
              <a:lnSpc>
                <a:spcPct val="150000"/>
              </a:lnSpc>
            </a:pPr>
            <a:r>
              <a:rPr lang="en-IN" dirty="0">
                <a:latin typeface="Times New Roman" panose="02020603050405020304" pitchFamily="18" charset="0"/>
                <a:cs typeface="Times New Roman" panose="02020603050405020304" pitchFamily="18" charset="0"/>
              </a:rPr>
              <a:t>■ certificate_expired</a:t>
            </a:r>
          </a:p>
          <a:p>
            <a:pPr>
              <a:lnSpc>
                <a:spcPct val="150000"/>
              </a:lnSpc>
            </a:pPr>
            <a:r>
              <a:rPr lang="en-IN" dirty="0">
                <a:latin typeface="Times New Roman" panose="02020603050405020304" pitchFamily="18" charset="0"/>
                <a:cs typeface="Times New Roman" panose="02020603050405020304" pitchFamily="18" charset="0"/>
              </a:rPr>
              <a:t>■ certificate_unknown</a:t>
            </a:r>
          </a:p>
          <a:p>
            <a:pPr>
              <a:lnSpc>
                <a:spcPct val="150000"/>
              </a:lnSpc>
            </a:pPr>
            <a:r>
              <a:rPr lang="en-IN" dirty="0">
                <a:latin typeface="Times New Roman" panose="02020603050405020304" pitchFamily="18" charset="0"/>
                <a:cs typeface="Times New Roman" panose="02020603050405020304" pitchFamily="18" charset="0"/>
              </a:rPr>
              <a:t>■ decrypt_error</a:t>
            </a:r>
          </a:p>
          <a:p>
            <a:pPr>
              <a:lnSpc>
                <a:spcPct val="150000"/>
              </a:lnSpc>
            </a:pPr>
            <a:r>
              <a:rPr lang="en-IN" dirty="0">
                <a:latin typeface="Times New Roman" panose="02020603050405020304" pitchFamily="18" charset="0"/>
                <a:cs typeface="Times New Roman" panose="02020603050405020304" pitchFamily="18" charset="0"/>
              </a:rPr>
              <a:t>■ user_canceled</a:t>
            </a:r>
          </a:p>
          <a:p>
            <a:pPr>
              <a:lnSpc>
                <a:spcPct val="150000"/>
              </a:lnSpc>
            </a:pPr>
            <a:r>
              <a:rPr lang="en-IN" dirty="0">
                <a:latin typeface="Times New Roman" panose="02020603050405020304" pitchFamily="18" charset="0"/>
                <a:cs typeface="Times New Roman" panose="02020603050405020304" pitchFamily="18" charset="0"/>
              </a:rPr>
              <a:t>■ no_renegotiation:</a:t>
            </a:r>
          </a:p>
        </p:txBody>
      </p:sp>
      <p:sp>
        <p:nvSpPr>
          <p:cNvPr id="4" name="Footer Placeholder 3">
            <a:extLst>
              <a:ext uri="{FF2B5EF4-FFF2-40B4-BE49-F238E27FC236}">
                <a16:creationId xmlns:a16="http://schemas.microsoft.com/office/drawing/2014/main" id="{F67A851C-9DFF-AB39-55EF-8F2A8C3A278A}"/>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134C70E8-363C-B467-FA59-A965E3C8D9C7}"/>
              </a:ext>
            </a:extLst>
          </p:cNvPr>
          <p:cNvSpPr>
            <a:spLocks noGrp="1"/>
          </p:cNvSpPr>
          <p:nvPr>
            <p:ph type="sldNum" sz="quarter" idx="12"/>
          </p:nvPr>
        </p:nvSpPr>
        <p:spPr/>
        <p:txBody>
          <a:bodyPr/>
          <a:lstStyle/>
          <a:p>
            <a:fld id="{037C73E0-9261-4858-A220-EDB35A6A3E0D}" type="slidenum">
              <a:rPr lang="en-IN" smtClean="0"/>
              <a:t>34</a:t>
            </a:fld>
            <a:endParaRPr lang="en-IN"/>
          </a:p>
        </p:txBody>
      </p:sp>
    </p:spTree>
    <p:extLst>
      <p:ext uri="{BB962C8B-B14F-4D97-AF65-F5344CB8AC3E}">
        <p14:creationId xmlns:p14="http://schemas.microsoft.com/office/powerpoint/2010/main" val="19522956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DBE62F5-C6A8-2967-80F9-9A70139CBE35}"/>
              </a:ext>
            </a:extLst>
          </p:cNvPr>
          <p:cNvSpPr txBox="1"/>
          <p:nvPr/>
        </p:nvSpPr>
        <p:spPr>
          <a:xfrm>
            <a:off x="863600" y="829733"/>
            <a:ext cx="11023600" cy="1935402"/>
          </a:xfrm>
          <a:prstGeom prst="rect">
            <a:avLst/>
          </a:prstGeom>
          <a:noFill/>
        </p:spPr>
        <p:txBody>
          <a:bodyPr wrap="square">
            <a:spAutoFit/>
          </a:bodyPr>
          <a:lstStyle/>
          <a:p>
            <a:pPr algn="just">
              <a:lnSpc>
                <a:spcPct val="150000"/>
              </a:lnSpc>
            </a:pPr>
            <a:r>
              <a:rPr lang="en-US" sz="2800" b="1" dirty="0">
                <a:latin typeface="Times New Roman" panose="02020603050405020304" pitchFamily="18" charset="0"/>
                <a:cs typeface="Times New Roman" panose="02020603050405020304" pitchFamily="18" charset="0"/>
              </a:rPr>
              <a:t>Handshake Protocol </a:t>
            </a:r>
          </a:p>
          <a:p>
            <a:pPr algn="just">
              <a:lnSpc>
                <a:spcPct val="150000"/>
              </a:lnSpc>
            </a:pPr>
            <a:r>
              <a:rPr lang="en-US" dirty="0">
                <a:latin typeface="Times New Roman" panose="02020603050405020304" pitchFamily="18" charset="0"/>
                <a:cs typeface="Times New Roman" panose="02020603050405020304" pitchFamily="18" charset="0"/>
              </a:rPr>
              <a:t>The most complex part of TLS is the Handshake Protocol. This protocol allows the server and client to authenticate each other and to negotiate an encryption and MAC algorithm and cryptographic keys to be used to protect data sent in a TLS record. The Handshake Protocol is used before any application data is transmitted.</a:t>
            </a: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BCEB1522-AB29-F653-C7B4-B69E28FB0BF0}"/>
              </a:ext>
            </a:extLst>
          </p:cNvPr>
          <p:cNvSpPr txBox="1"/>
          <p:nvPr/>
        </p:nvSpPr>
        <p:spPr>
          <a:xfrm>
            <a:off x="863599" y="3081867"/>
            <a:ext cx="11023599" cy="873572"/>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      The Handshake Protocol consists of a series of messages exchanged by client and server. All of these have the format shown in Figure 17.5c . Each message has three fields:</a:t>
            </a:r>
            <a:endParaRPr lang="en-IN"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12A08176-AAA6-44C2-49BF-E01035449515}"/>
              </a:ext>
            </a:extLst>
          </p:cNvPr>
          <p:cNvSpPr txBox="1"/>
          <p:nvPr/>
        </p:nvSpPr>
        <p:spPr>
          <a:xfrm>
            <a:off x="1761066" y="3955439"/>
            <a:ext cx="9821333" cy="1289071"/>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Type (1 byte): </a:t>
            </a:r>
            <a:r>
              <a:rPr lang="en-US" dirty="0">
                <a:latin typeface="Times New Roman" panose="02020603050405020304" pitchFamily="18" charset="0"/>
                <a:cs typeface="Times New Roman" panose="02020603050405020304" pitchFamily="18" charset="0"/>
              </a:rPr>
              <a:t>Indicates one of 10 messages. Table 17.2 lists the defined message types. </a:t>
            </a:r>
          </a:p>
          <a:p>
            <a:pPr>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Length (3 bytes): </a:t>
            </a:r>
            <a:r>
              <a:rPr lang="en-US" dirty="0">
                <a:latin typeface="Times New Roman" panose="02020603050405020304" pitchFamily="18" charset="0"/>
                <a:cs typeface="Times New Roman" panose="02020603050405020304" pitchFamily="18" charset="0"/>
              </a:rPr>
              <a:t>The length of the message in bytes. </a:t>
            </a:r>
          </a:p>
          <a:p>
            <a:pPr>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Content (# 0 bytes): </a:t>
            </a:r>
            <a:r>
              <a:rPr lang="en-US" dirty="0">
                <a:latin typeface="Times New Roman" panose="02020603050405020304" pitchFamily="18" charset="0"/>
                <a:cs typeface="Times New Roman" panose="02020603050405020304" pitchFamily="18" charset="0"/>
              </a:rPr>
              <a:t>The parameters associated with this message; these are listed in Table 17.2.</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45CEAEF2-5445-EAD1-E4EB-25E6622B5C62}"/>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FC1D307E-9D58-C3D0-CB5A-5E618824E887}"/>
              </a:ext>
            </a:extLst>
          </p:cNvPr>
          <p:cNvSpPr>
            <a:spLocks noGrp="1"/>
          </p:cNvSpPr>
          <p:nvPr>
            <p:ph type="sldNum" sz="quarter" idx="12"/>
          </p:nvPr>
        </p:nvSpPr>
        <p:spPr/>
        <p:txBody>
          <a:bodyPr/>
          <a:lstStyle/>
          <a:p>
            <a:fld id="{037C73E0-9261-4858-A220-EDB35A6A3E0D}" type="slidenum">
              <a:rPr lang="en-IN" smtClean="0"/>
              <a:t>35</a:t>
            </a:fld>
            <a:endParaRPr lang="en-IN"/>
          </a:p>
        </p:txBody>
      </p:sp>
    </p:spTree>
    <p:extLst>
      <p:ext uri="{BB962C8B-B14F-4D97-AF65-F5344CB8AC3E}">
        <p14:creationId xmlns:p14="http://schemas.microsoft.com/office/powerpoint/2010/main" val="24230074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6108ADA-79ED-FA6D-A479-70AACE34F5B3}"/>
              </a:ext>
            </a:extLst>
          </p:cNvPr>
          <p:cNvSpPr txBox="1"/>
          <p:nvPr/>
        </p:nvSpPr>
        <p:spPr>
          <a:xfrm>
            <a:off x="677333" y="1016000"/>
            <a:ext cx="10684934" cy="1519903"/>
          </a:xfrm>
          <a:prstGeom prst="rect">
            <a:avLst/>
          </a:prstGeom>
          <a:noFill/>
        </p:spPr>
        <p:txBody>
          <a:bodyPr wrap="square">
            <a:spAutoFit/>
          </a:bodyPr>
          <a:lstStyle/>
          <a:p>
            <a:pPr algn="just">
              <a:lnSpc>
                <a:spcPct val="150000"/>
              </a:lnSpc>
            </a:pPr>
            <a:r>
              <a:rPr lang="en-US" sz="2800" b="1" dirty="0">
                <a:latin typeface="Times New Roman" panose="02020603050405020304" pitchFamily="18" charset="0"/>
                <a:cs typeface="Times New Roman" panose="02020603050405020304" pitchFamily="18" charset="0"/>
              </a:rPr>
              <a:t>PHASE 1. ESTABLISH SECURITY CAPABILITIES </a:t>
            </a:r>
          </a:p>
          <a:p>
            <a:pPr algn="just">
              <a:lnSpc>
                <a:spcPct val="150000"/>
              </a:lnSpc>
            </a:pPr>
            <a:r>
              <a:rPr lang="en-US" dirty="0">
                <a:latin typeface="Times New Roman" panose="02020603050405020304" pitchFamily="18" charset="0"/>
                <a:cs typeface="Times New Roman" panose="02020603050405020304" pitchFamily="18" charset="0"/>
              </a:rPr>
              <a:t>Phase 1 initiates a logical connection and establishes the security capabilities that will be associated with it. The exchange is initiated by the client, which sends a client_hello message with the following parameters:</a:t>
            </a: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ECAC3A4D-96A4-D274-A2FE-DEAD4B621287}"/>
              </a:ext>
            </a:extLst>
          </p:cNvPr>
          <p:cNvSpPr txBox="1"/>
          <p:nvPr/>
        </p:nvSpPr>
        <p:spPr>
          <a:xfrm>
            <a:off x="829732" y="2658239"/>
            <a:ext cx="10684934" cy="2951064"/>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Version: </a:t>
            </a:r>
            <a:r>
              <a:rPr lang="en-US" dirty="0">
                <a:latin typeface="Times New Roman" panose="02020603050405020304" pitchFamily="18" charset="0"/>
                <a:cs typeface="Times New Roman" panose="02020603050405020304" pitchFamily="18" charset="0"/>
              </a:rPr>
              <a:t>The highest TLS version understood by the client.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Random: </a:t>
            </a:r>
            <a:r>
              <a:rPr lang="en-US" dirty="0">
                <a:latin typeface="Times New Roman" panose="02020603050405020304" pitchFamily="18" charset="0"/>
                <a:cs typeface="Times New Roman" panose="02020603050405020304" pitchFamily="18" charset="0"/>
              </a:rPr>
              <a:t>A client-generated random structure consisting of a 32-bit time stamp and 28 bytes generated by a secure random number generator. These values serve as nonces and are used during key exchange to prevent replay attacks.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Session ID: </a:t>
            </a:r>
            <a:r>
              <a:rPr lang="en-US" dirty="0">
                <a:latin typeface="Times New Roman" panose="02020603050405020304" pitchFamily="18" charset="0"/>
                <a:cs typeface="Times New Roman" panose="02020603050405020304" pitchFamily="18" charset="0"/>
              </a:rPr>
              <a:t>A variable-length session identifier. A nonzero value indicates that the client wishes to update the parameters of an existing connection or to create a new connection on this session. A zero value indicates that the client wishes to establish a new connection on a new session.</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CF06A235-B700-29D3-BC25-7490E904A55B}"/>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0473B984-089E-9A35-9165-03661AB47DDF}"/>
              </a:ext>
            </a:extLst>
          </p:cNvPr>
          <p:cNvSpPr>
            <a:spLocks noGrp="1"/>
          </p:cNvSpPr>
          <p:nvPr>
            <p:ph type="sldNum" sz="quarter" idx="12"/>
          </p:nvPr>
        </p:nvSpPr>
        <p:spPr/>
        <p:txBody>
          <a:bodyPr/>
          <a:lstStyle/>
          <a:p>
            <a:fld id="{037C73E0-9261-4858-A220-EDB35A6A3E0D}" type="slidenum">
              <a:rPr lang="en-IN" smtClean="0"/>
              <a:t>36</a:t>
            </a:fld>
            <a:endParaRPr lang="en-IN"/>
          </a:p>
        </p:txBody>
      </p:sp>
    </p:spTree>
    <p:extLst>
      <p:ext uri="{BB962C8B-B14F-4D97-AF65-F5344CB8AC3E}">
        <p14:creationId xmlns:p14="http://schemas.microsoft.com/office/powerpoint/2010/main" val="37388291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ADFF0A9-5D87-D463-60ED-126C073C9F0D}"/>
              </a:ext>
            </a:extLst>
          </p:cNvPr>
          <p:cNvPicPr>
            <a:picLocks noChangeAspect="1"/>
          </p:cNvPicPr>
          <p:nvPr/>
        </p:nvPicPr>
        <p:blipFill>
          <a:blip r:embed="rId2"/>
          <a:stretch>
            <a:fillRect/>
          </a:stretch>
        </p:blipFill>
        <p:spPr>
          <a:xfrm>
            <a:off x="2582944" y="667229"/>
            <a:ext cx="5740923" cy="5773526"/>
          </a:xfrm>
          <a:prstGeom prst="rect">
            <a:avLst/>
          </a:prstGeom>
        </p:spPr>
      </p:pic>
      <p:sp>
        <p:nvSpPr>
          <p:cNvPr id="4" name="Footer Placeholder 3">
            <a:extLst>
              <a:ext uri="{FF2B5EF4-FFF2-40B4-BE49-F238E27FC236}">
                <a16:creationId xmlns:a16="http://schemas.microsoft.com/office/drawing/2014/main" id="{2F6FC932-0AEA-53C2-8D01-0B7C3F65967F}"/>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2356695C-F896-7E05-DE72-0005540BDDB1}"/>
              </a:ext>
            </a:extLst>
          </p:cNvPr>
          <p:cNvSpPr>
            <a:spLocks noGrp="1"/>
          </p:cNvSpPr>
          <p:nvPr>
            <p:ph type="sldNum" sz="quarter" idx="12"/>
          </p:nvPr>
        </p:nvSpPr>
        <p:spPr/>
        <p:txBody>
          <a:bodyPr/>
          <a:lstStyle/>
          <a:p>
            <a:fld id="{037C73E0-9261-4858-A220-EDB35A6A3E0D}" type="slidenum">
              <a:rPr lang="en-IN" smtClean="0"/>
              <a:t>37</a:t>
            </a:fld>
            <a:endParaRPr lang="en-IN"/>
          </a:p>
        </p:txBody>
      </p:sp>
    </p:spTree>
    <p:extLst>
      <p:ext uri="{BB962C8B-B14F-4D97-AF65-F5344CB8AC3E}">
        <p14:creationId xmlns:p14="http://schemas.microsoft.com/office/powerpoint/2010/main" val="8602610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D80958B-828D-738E-934B-4BAB15C46DEA}"/>
              </a:ext>
            </a:extLst>
          </p:cNvPr>
          <p:cNvSpPr txBox="1"/>
          <p:nvPr/>
        </p:nvSpPr>
        <p:spPr>
          <a:xfrm>
            <a:off x="228600" y="994840"/>
            <a:ext cx="11734800" cy="4197559"/>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The following key exchange methods are supported. </a:t>
            </a:r>
          </a:p>
          <a:p>
            <a:pPr>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RSA: </a:t>
            </a:r>
            <a:r>
              <a:rPr lang="en-US" dirty="0">
                <a:latin typeface="Times New Roman" panose="02020603050405020304" pitchFamily="18" charset="0"/>
                <a:cs typeface="Times New Roman" panose="02020603050405020304" pitchFamily="18" charset="0"/>
              </a:rPr>
              <a:t>The secret key is encrypted with the receiver’s RSA public key. A public key certificate for the receiver’s key must be made available. </a:t>
            </a:r>
          </a:p>
          <a:p>
            <a:pPr>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Fixed Diffie–Hellman: </a:t>
            </a:r>
            <a:r>
              <a:rPr lang="en-US" dirty="0">
                <a:latin typeface="Times New Roman" panose="02020603050405020304" pitchFamily="18" charset="0"/>
                <a:cs typeface="Times New Roman" panose="02020603050405020304" pitchFamily="18" charset="0"/>
              </a:rPr>
              <a:t>This is a Diffie–Hellman key exchange in which the server’s certificate contains the Diffie–Hellman public parameters signed by the certificate authority (CA). That is, the public-key certificate contains the Diffie–Hellman public-key parameters. </a:t>
            </a:r>
          </a:p>
          <a:p>
            <a:pPr>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Ephemeral Diffie-Hellman: </a:t>
            </a:r>
            <a:r>
              <a:rPr lang="en-US" dirty="0">
                <a:latin typeface="Times New Roman" panose="02020603050405020304" pitchFamily="18" charset="0"/>
                <a:cs typeface="Times New Roman" panose="02020603050405020304" pitchFamily="18" charset="0"/>
              </a:rPr>
              <a:t>This technique is used to create ephemeral (temporary, one-time) secret keys. In this case, the Diffie–Hellman public keys are exchanged and signed using the sender’s private RSA or DSS key. </a:t>
            </a:r>
          </a:p>
          <a:p>
            <a:pPr>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Anonymous Diffie–Hellman: </a:t>
            </a:r>
            <a:r>
              <a:rPr lang="en-US" dirty="0">
                <a:latin typeface="Times New Roman" panose="02020603050405020304" pitchFamily="18" charset="0"/>
                <a:cs typeface="Times New Roman" panose="02020603050405020304" pitchFamily="18" charset="0"/>
              </a:rPr>
              <a:t>The base Diffie–Hellman algorithm is used with no authentication. That is, each side sends its public Diffie–Hellman parameters to the other with no authentication. </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F0BFB693-D4E0-4F7E-A24D-7B134DD84FEE}"/>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236F42A2-6AC4-ADE8-2505-124DF1238E15}"/>
              </a:ext>
            </a:extLst>
          </p:cNvPr>
          <p:cNvSpPr>
            <a:spLocks noGrp="1"/>
          </p:cNvSpPr>
          <p:nvPr>
            <p:ph type="sldNum" sz="quarter" idx="12"/>
          </p:nvPr>
        </p:nvSpPr>
        <p:spPr/>
        <p:txBody>
          <a:bodyPr/>
          <a:lstStyle/>
          <a:p>
            <a:fld id="{037C73E0-9261-4858-A220-EDB35A6A3E0D}" type="slidenum">
              <a:rPr lang="en-IN" smtClean="0"/>
              <a:t>38</a:t>
            </a:fld>
            <a:endParaRPr lang="en-IN"/>
          </a:p>
        </p:txBody>
      </p:sp>
    </p:spTree>
    <p:extLst>
      <p:ext uri="{BB962C8B-B14F-4D97-AF65-F5344CB8AC3E}">
        <p14:creationId xmlns:p14="http://schemas.microsoft.com/office/powerpoint/2010/main" val="3677511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371FEA4-1A37-C164-46D5-17AFB4456B22}"/>
              </a:ext>
            </a:extLst>
          </p:cNvPr>
          <p:cNvSpPr txBox="1"/>
          <p:nvPr/>
        </p:nvSpPr>
        <p:spPr>
          <a:xfrm>
            <a:off x="863599" y="1065463"/>
            <a:ext cx="10752668" cy="1935402"/>
          </a:xfrm>
          <a:prstGeom prst="rect">
            <a:avLst/>
          </a:prstGeom>
          <a:noFill/>
        </p:spPr>
        <p:txBody>
          <a:bodyPr wrap="square">
            <a:spAutoFit/>
          </a:bodyPr>
          <a:lstStyle/>
          <a:p>
            <a:pPr>
              <a:lnSpc>
                <a:spcPct val="150000"/>
              </a:lnSpc>
            </a:pPr>
            <a:r>
              <a:rPr lang="en-US" sz="2800" b="1" dirty="0">
                <a:latin typeface="Times New Roman" panose="02020603050405020304" pitchFamily="18" charset="0"/>
                <a:cs typeface="Times New Roman" panose="02020603050405020304" pitchFamily="18" charset="0"/>
              </a:rPr>
              <a:t>PHASE 2. SERVER AUTHENTICATION AND KEY EXCHANGE </a:t>
            </a:r>
          </a:p>
          <a:p>
            <a:pPr>
              <a:lnSpc>
                <a:spcPct val="150000"/>
              </a:lnSpc>
            </a:pPr>
            <a:r>
              <a:rPr lang="en-US" dirty="0">
                <a:latin typeface="Times New Roman" panose="02020603050405020304" pitchFamily="18" charset="0"/>
                <a:cs typeface="Times New Roman" panose="02020603050405020304" pitchFamily="18" charset="0"/>
              </a:rPr>
              <a:t>The server begins this phase by sending its certificate if it needs to be authenticated; the message contains one or a chain of X.509 certificates. The certificate message is required for any agreed-on key exchange method except anonymous Diffie–Hellman. </a:t>
            </a: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79DC3346-9EB3-5986-40D9-B2F8F1FFDF00}"/>
              </a:ext>
            </a:extLst>
          </p:cNvPr>
          <p:cNvSpPr txBox="1"/>
          <p:nvPr/>
        </p:nvSpPr>
        <p:spPr>
          <a:xfrm>
            <a:off x="863599" y="2841473"/>
            <a:ext cx="10888133" cy="2951064"/>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The server_key_ exchange message is needed for the following:</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Anonymous Diffie–Hellman: </a:t>
            </a:r>
            <a:r>
              <a:rPr lang="en-US" dirty="0">
                <a:latin typeface="Times New Roman" panose="02020603050405020304" pitchFamily="18" charset="0"/>
                <a:cs typeface="Times New Roman" panose="02020603050405020304" pitchFamily="18" charset="0"/>
              </a:rPr>
              <a:t>The message content consists of the two global Diffie–Hellman values (a prime number and a primitive root of that number) plus the server’s public Diffie–Hellman key (see Figure 10.1).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Ephemeral Diffie–Hellman: </a:t>
            </a:r>
            <a:r>
              <a:rPr lang="en-US" dirty="0">
                <a:latin typeface="Times New Roman" panose="02020603050405020304" pitchFamily="18" charset="0"/>
                <a:cs typeface="Times New Roman" panose="02020603050405020304" pitchFamily="18" charset="0"/>
              </a:rPr>
              <a:t>The message content includes the three Diffie Hellman parameters provided for anonymous Diffie–Hellman plus a signature of those parameters.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RSA key exchange (in which the server is using RSA but has a signature-only RSA key): </a:t>
            </a:r>
            <a:r>
              <a:rPr lang="en-US" dirty="0">
                <a:latin typeface="Times New Roman" panose="02020603050405020304" pitchFamily="18" charset="0"/>
                <a:cs typeface="Times New Roman" panose="02020603050405020304" pitchFamily="18" charset="0"/>
              </a:rPr>
              <a:t>Accordingly, the client cannot simply send a secret key encrypted with the server’s public key. I</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42B9F3E2-9169-6E62-D74C-6DDBD0CF3F6D}"/>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A5EBAFDB-416D-EA96-13E7-50CDC769967C}"/>
              </a:ext>
            </a:extLst>
          </p:cNvPr>
          <p:cNvSpPr>
            <a:spLocks noGrp="1"/>
          </p:cNvSpPr>
          <p:nvPr>
            <p:ph type="sldNum" sz="quarter" idx="12"/>
          </p:nvPr>
        </p:nvSpPr>
        <p:spPr/>
        <p:txBody>
          <a:bodyPr/>
          <a:lstStyle/>
          <a:p>
            <a:fld id="{037C73E0-9261-4858-A220-EDB35A6A3E0D}" type="slidenum">
              <a:rPr lang="en-IN" smtClean="0"/>
              <a:t>39</a:t>
            </a:fld>
            <a:endParaRPr lang="en-IN"/>
          </a:p>
        </p:txBody>
      </p:sp>
    </p:spTree>
    <p:extLst>
      <p:ext uri="{BB962C8B-B14F-4D97-AF65-F5344CB8AC3E}">
        <p14:creationId xmlns:p14="http://schemas.microsoft.com/office/powerpoint/2010/main" val="36286322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A42DD72-E809-C9EF-A045-5EC68DBEB8D3}"/>
              </a:ext>
            </a:extLst>
          </p:cNvPr>
          <p:cNvPicPr>
            <a:picLocks noChangeAspect="1"/>
          </p:cNvPicPr>
          <p:nvPr/>
        </p:nvPicPr>
        <p:blipFill>
          <a:blip r:embed="rId2"/>
          <a:stretch>
            <a:fillRect/>
          </a:stretch>
        </p:blipFill>
        <p:spPr>
          <a:xfrm>
            <a:off x="1480008" y="1618967"/>
            <a:ext cx="8038108" cy="4582473"/>
          </a:xfrm>
          <a:prstGeom prst="rect">
            <a:avLst/>
          </a:prstGeom>
        </p:spPr>
      </p:pic>
      <p:sp>
        <p:nvSpPr>
          <p:cNvPr id="4" name="TextBox 3">
            <a:extLst>
              <a:ext uri="{FF2B5EF4-FFF2-40B4-BE49-F238E27FC236}">
                <a16:creationId xmlns:a16="http://schemas.microsoft.com/office/drawing/2014/main" id="{A6342DE8-4D1B-5B97-8477-8BC509492E3D}"/>
              </a:ext>
            </a:extLst>
          </p:cNvPr>
          <p:cNvSpPr txBox="1"/>
          <p:nvPr/>
        </p:nvSpPr>
        <p:spPr>
          <a:xfrm>
            <a:off x="643378" y="1127680"/>
            <a:ext cx="9160497" cy="369332"/>
          </a:xfrm>
          <a:prstGeom prst="rect">
            <a:avLst/>
          </a:prstGeom>
          <a:noFill/>
        </p:spPr>
        <p:txBody>
          <a:bodyPr wrap="square">
            <a:spAutoFit/>
          </a:bodyPr>
          <a:lstStyle/>
          <a:p>
            <a:r>
              <a:rPr lang="en-US" sz="1800" b="1" dirty="0">
                <a:latin typeface="Times New Roman" panose="02020603050405020304" pitchFamily="18" charset="0"/>
                <a:cs typeface="Times New Roman" panose="02020603050405020304" pitchFamily="18" charset="0"/>
              </a:rPr>
              <a:t>The NIST Model for Electronic User Authentication(National Institute od standards ) </a:t>
            </a:r>
            <a:endParaRPr lang="en-IN" sz="1800" b="1" dirty="0">
              <a:latin typeface="Times New Roman" panose="02020603050405020304" pitchFamily="18" charset="0"/>
              <a:cs typeface="Times New Roman" panose="02020603050405020304" pitchFamily="18" charset="0"/>
            </a:endParaRPr>
          </a:p>
        </p:txBody>
      </p:sp>
      <p:sp>
        <p:nvSpPr>
          <p:cNvPr id="5" name="Footer Placeholder 4">
            <a:extLst>
              <a:ext uri="{FF2B5EF4-FFF2-40B4-BE49-F238E27FC236}">
                <a16:creationId xmlns:a16="http://schemas.microsoft.com/office/drawing/2014/main" id="{3623EA3D-7F6B-0BA0-F918-5AEF32A65F89}"/>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1FD527EF-DDF9-D3E8-5914-72A038ACE905}"/>
              </a:ext>
            </a:extLst>
          </p:cNvPr>
          <p:cNvSpPr>
            <a:spLocks noGrp="1"/>
          </p:cNvSpPr>
          <p:nvPr>
            <p:ph type="sldNum" sz="quarter" idx="12"/>
          </p:nvPr>
        </p:nvSpPr>
        <p:spPr/>
        <p:txBody>
          <a:bodyPr/>
          <a:lstStyle/>
          <a:p>
            <a:fld id="{037C73E0-9261-4858-A220-EDB35A6A3E0D}" type="slidenum">
              <a:rPr lang="en-IN" smtClean="0"/>
              <a:t>4</a:t>
            </a:fld>
            <a:endParaRPr lang="en-IN"/>
          </a:p>
        </p:txBody>
      </p:sp>
    </p:spTree>
    <p:extLst>
      <p:ext uri="{BB962C8B-B14F-4D97-AF65-F5344CB8AC3E}">
        <p14:creationId xmlns:p14="http://schemas.microsoft.com/office/powerpoint/2010/main" val="374478633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842C1DD-6348-4443-E2C6-80CAA119D43B}"/>
              </a:ext>
            </a:extLst>
          </p:cNvPr>
          <p:cNvSpPr txBox="1"/>
          <p:nvPr/>
        </p:nvSpPr>
        <p:spPr>
          <a:xfrm>
            <a:off x="508000" y="1341225"/>
            <a:ext cx="11176000" cy="4428392"/>
          </a:xfrm>
          <a:prstGeom prst="rect">
            <a:avLst/>
          </a:prstGeom>
          <a:noFill/>
        </p:spPr>
        <p:txBody>
          <a:bodyPr wrap="square">
            <a:spAutoFit/>
          </a:bodyPr>
          <a:lstStyle/>
          <a:p>
            <a:pPr algn="just">
              <a:lnSpc>
                <a:spcPct val="150000"/>
              </a:lnSpc>
            </a:pPr>
            <a:r>
              <a:rPr lang="en-US" sz="2800" b="1" dirty="0">
                <a:latin typeface="Times New Roman" panose="02020603050405020304" pitchFamily="18" charset="0"/>
                <a:cs typeface="Times New Roman" panose="02020603050405020304" pitchFamily="18" charset="0"/>
              </a:rPr>
              <a:t>PHASE 3. CLIENT AUTHENTICATION AND KEY EXCHANGE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If the server has requested a certificate, the client begins this phase by sending a certificate message. If no suitable certificate is available, the client sends a no_certificate alert instead.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Next is the client_key_exchange message, which must be sent in this phase. The content of the message depends on the type of key exchange, as follows:</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RSA: </a:t>
            </a:r>
            <a:r>
              <a:rPr lang="en-US" dirty="0">
                <a:latin typeface="Times New Roman" panose="02020603050405020304" pitchFamily="18" charset="0"/>
                <a:cs typeface="Times New Roman" panose="02020603050405020304" pitchFamily="18" charset="0"/>
              </a:rPr>
              <a:t>The client generates a 48-byte pre-master secret and encrypts with the public key from the server’s certificate or temporary RSA key from a server_ key_exchange message. Its use to compute a master secret is explained later.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Ephemeral or Anonymous Diffie–Hellman: </a:t>
            </a:r>
            <a:r>
              <a:rPr lang="en-US" dirty="0">
                <a:latin typeface="Times New Roman" panose="02020603050405020304" pitchFamily="18" charset="0"/>
                <a:cs typeface="Times New Roman" panose="02020603050405020304" pitchFamily="18" charset="0"/>
              </a:rPr>
              <a:t>The client’s public Diffie–Hellman parameters are sent.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Fixed Diffie–Hellman</a:t>
            </a:r>
            <a:r>
              <a:rPr lang="en-US" dirty="0">
                <a:latin typeface="Times New Roman" panose="02020603050405020304" pitchFamily="18" charset="0"/>
                <a:cs typeface="Times New Roman" panose="02020603050405020304" pitchFamily="18" charset="0"/>
              </a:rPr>
              <a:t>: The client’s public Diffie–Hellman parameters were sent in a certificate message, so the content of this message is null.</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3D2BD5CF-4A8F-90D5-B2A1-788E53432EB8}"/>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023B8A9D-4B58-5C03-A680-AC85505B9660}"/>
              </a:ext>
            </a:extLst>
          </p:cNvPr>
          <p:cNvSpPr>
            <a:spLocks noGrp="1"/>
          </p:cNvSpPr>
          <p:nvPr>
            <p:ph type="sldNum" sz="quarter" idx="12"/>
          </p:nvPr>
        </p:nvSpPr>
        <p:spPr/>
        <p:txBody>
          <a:bodyPr/>
          <a:lstStyle/>
          <a:p>
            <a:fld id="{037C73E0-9261-4858-A220-EDB35A6A3E0D}" type="slidenum">
              <a:rPr lang="en-IN" smtClean="0"/>
              <a:t>40</a:t>
            </a:fld>
            <a:endParaRPr lang="en-IN"/>
          </a:p>
        </p:txBody>
      </p:sp>
    </p:spTree>
    <p:extLst>
      <p:ext uri="{BB962C8B-B14F-4D97-AF65-F5344CB8AC3E}">
        <p14:creationId xmlns:p14="http://schemas.microsoft.com/office/powerpoint/2010/main" val="29869852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D86F31-FF88-931E-CB52-EFA479158678}"/>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6B9E3AF6-F849-B889-77EF-6AB4B33EC61B}"/>
              </a:ext>
            </a:extLst>
          </p:cNvPr>
          <p:cNvSpPr txBox="1"/>
          <p:nvPr/>
        </p:nvSpPr>
        <p:spPr>
          <a:xfrm>
            <a:off x="420551" y="1369505"/>
            <a:ext cx="11176000" cy="4428392"/>
          </a:xfrm>
          <a:prstGeom prst="rect">
            <a:avLst/>
          </a:prstGeom>
          <a:noFill/>
        </p:spPr>
        <p:txBody>
          <a:bodyPr wrap="square">
            <a:spAutoFit/>
          </a:bodyPr>
          <a:lstStyle/>
          <a:p>
            <a:pPr algn="just">
              <a:lnSpc>
                <a:spcPct val="150000"/>
              </a:lnSpc>
            </a:pPr>
            <a:r>
              <a:rPr lang="en-US" sz="2800" b="1" dirty="0">
                <a:latin typeface="Times New Roman" panose="02020603050405020304" pitchFamily="18" charset="0"/>
                <a:cs typeface="Times New Roman" panose="02020603050405020304" pitchFamily="18" charset="0"/>
              </a:rPr>
              <a:t>PHASE 3. CLIENT AUTHENTICATION AND KEY EXCHANGE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If the server has requested a certificate, the client begins this phase by sending a certificate message. If no suitable certificate is available, the client sends a no_certificate alert instead.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Next is the client_key_exchange message, which must be sent in this phase. The content of the message depends on the type of key exchange, as follows:</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RSA: </a:t>
            </a:r>
            <a:r>
              <a:rPr lang="en-US" dirty="0">
                <a:latin typeface="Times New Roman" panose="02020603050405020304" pitchFamily="18" charset="0"/>
                <a:cs typeface="Times New Roman" panose="02020603050405020304" pitchFamily="18" charset="0"/>
              </a:rPr>
              <a:t>The client generates a 48-byte pre-master secret and encrypts with the public key from the server’s certificate or temporary RSA key from a server_ key_exchange message. Its use to compute a master secret is explained later.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Ephemeral or Anonymous Diffie–Hellman: </a:t>
            </a:r>
            <a:r>
              <a:rPr lang="en-US" dirty="0">
                <a:latin typeface="Times New Roman" panose="02020603050405020304" pitchFamily="18" charset="0"/>
                <a:cs typeface="Times New Roman" panose="02020603050405020304" pitchFamily="18" charset="0"/>
              </a:rPr>
              <a:t>The client’s public Diffie–Hellman parameters are sent.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Fixed Diffie–Hellman</a:t>
            </a:r>
            <a:r>
              <a:rPr lang="en-US" dirty="0">
                <a:latin typeface="Times New Roman" panose="02020603050405020304" pitchFamily="18" charset="0"/>
                <a:cs typeface="Times New Roman" panose="02020603050405020304" pitchFamily="18" charset="0"/>
              </a:rPr>
              <a:t>: The client’s public Diffie–Hellman parameters were sent in a certificate message, so the content of this message is null.</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BD089361-8BA9-1D77-0401-3B38C7C0EE38}"/>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841D39F4-9F4A-FE49-2C0C-8A47B65D3C23}"/>
              </a:ext>
            </a:extLst>
          </p:cNvPr>
          <p:cNvSpPr>
            <a:spLocks noGrp="1"/>
          </p:cNvSpPr>
          <p:nvPr>
            <p:ph type="sldNum" sz="quarter" idx="12"/>
          </p:nvPr>
        </p:nvSpPr>
        <p:spPr/>
        <p:txBody>
          <a:bodyPr/>
          <a:lstStyle/>
          <a:p>
            <a:fld id="{037C73E0-9261-4858-A220-EDB35A6A3E0D}" type="slidenum">
              <a:rPr lang="en-IN" smtClean="0"/>
              <a:t>41</a:t>
            </a:fld>
            <a:endParaRPr lang="en-IN"/>
          </a:p>
        </p:txBody>
      </p:sp>
    </p:spTree>
    <p:extLst>
      <p:ext uri="{BB962C8B-B14F-4D97-AF65-F5344CB8AC3E}">
        <p14:creationId xmlns:p14="http://schemas.microsoft.com/office/powerpoint/2010/main" val="9782970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CE00DA0-DA70-5E83-5ADC-4B4441C7F828}"/>
              </a:ext>
            </a:extLst>
          </p:cNvPr>
          <p:cNvSpPr txBox="1"/>
          <p:nvPr/>
        </p:nvSpPr>
        <p:spPr>
          <a:xfrm>
            <a:off x="564483" y="1568361"/>
            <a:ext cx="10888133" cy="128907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Finally, in this phase, the client may send a certificate_verify message to pro vide explicit verification of a client certificate. This message is only sent following any client certificate that has signing capability . This message signs a hash code based on the preceding messages, defined as</a:t>
            </a:r>
            <a:endParaRPr lang="en-IN"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FFB6DDDB-B295-68EA-AC95-5136B3C443D8}"/>
              </a:ext>
            </a:extLst>
          </p:cNvPr>
          <p:cNvPicPr>
            <a:picLocks noChangeAspect="1"/>
          </p:cNvPicPr>
          <p:nvPr/>
        </p:nvPicPr>
        <p:blipFill>
          <a:blip r:embed="rId2"/>
          <a:stretch>
            <a:fillRect/>
          </a:stretch>
        </p:blipFill>
        <p:spPr>
          <a:xfrm>
            <a:off x="3456424" y="3265256"/>
            <a:ext cx="5104253" cy="1350452"/>
          </a:xfrm>
          <a:prstGeom prst="rect">
            <a:avLst/>
          </a:prstGeom>
        </p:spPr>
      </p:pic>
      <p:sp>
        <p:nvSpPr>
          <p:cNvPr id="7" name="TextBox 6">
            <a:extLst>
              <a:ext uri="{FF2B5EF4-FFF2-40B4-BE49-F238E27FC236}">
                <a16:creationId xmlns:a16="http://schemas.microsoft.com/office/drawing/2014/main" id="{F4FE7299-4C00-8825-5CA1-8D97A021493F}"/>
              </a:ext>
            </a:extLst>
          </p:cNvPr>
          <p:cNvSpPr txBox="1"/>
          <p:nvPr/>
        </p:nvSpPr>
        <p:spPr>
          <a:xfrm>
            <a:off x="745067" y="4756130"/>
            <a:ext cx="10701866" cy="873572"/>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where handshake_messages refers to all Handshake Protocol messages sent or received starting at client_hello but not including this message. </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64F31967-9013-5EE1-04B5-53B32D09F52A}"/>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7DB3DFB0-FEDA-1341-C749-73D66A33D7B2}"/>
              </a:ext>
            </a:extLst>
          </p:cNvPr>
          <p:cNvSpPr>
            <a:spLocks noGrp="1"/>
          </p:cNvSpPr>
          <p:nvPr>
            <p:ph type="sldNum" sz="quarter" idx="12"/>
          </p:nvPr>
        </p:nvSpPr>
        <p:spPr/>
        <p:txBody>
          <a:bodyPr/>
          <a:lstStyle/>
          <a:p>
            <a:fld id="{037C73E0-9261-4858-A220-EDB35A6A3E0D}" type="slidenum">
              <a:rPr lang="en-IN" smtClean="0"/>
              <a:t>42</a:t>
            </a:fld>
            <a:endParaRPr lang="en-IN"/>
          </a:p>
        </p:txBody>
      </p:sp>
    </p:spTree>
    <p:extLst>
      <p:ext uri="{BB962C8B-B14F-4D97-AF65-F5344CB8AC3E}">
        <p14:creationId xmlns:p14="http://schemas.microsoft.com/office/powerpoint/2010/main" val="21232978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E14DDAB-B25D-6292-6A18-1514D120E97B}"/>
              </a:ext>
            </a:extLst>
          </p:cNvPr>
          <p:cNvSpPr txBox="1"/>
          <p:nvPr/>
        </p:nvSpPr>
        <p:spPr>
          <a:xfrm>
            <a:off x="790279" y="1132852"/>
            <a:ext cx="10905067" cy="1519903"/>
          </a:xfrm>
          <a:prstGeom prst="rect">
            <a:avLst/>
          </a:prstGeom>
          <a:noFill/>
        </p:spPr>
        <p:txBody>
          <a:bodyPr wrap="square">
            <a:spAutoFit/>
          </a:bodyPr>
          <a:lstStyle/>
          <a:p>
            <a:pPr>
              <a:lnSpc>
                <a:spcPct val="150000"/>
              </a:lnSpc>
            </a:pPr>
            <a:r>
              <a:rPr lang="en-US" sz="2800" b="1" dirty="0">
                <a:latin typeface="Times New Roman" panose="02020603050405020304" pitchFamily="18" charset="0"/>
                <a:cs typeface="Times New Roman" panose="02020603050405020304" pitchFamily="18" charset="0"/>
              </a:rPr>
              <a:t>PHASE 4. FINISH </a:t>
            </a:r>
          </a:p>
          <a:p>
            <a:pPr>
              <a:lnSpc>
                <a:spcPct val="150000"/>
              </a:lnSpc>
            </a:pPr>
            <a:r>
              <a:rPr lang="en-US" dirty="0">
                <a:latin typeface="Times New Roman" panose="02020603050405020304" pitchFamily="18" charset="0"/>
                <a:cs typeface="Times New Roman" panose="02020603050405020304" pitchFamily="18" charset="0"/>
              </a:rPr>
              <a:t>Phase 4 completes the setting up of a secure connection. The client sends a change_cipher_spec message and copies the pending CipherSpec into the current CipherSpec.</a:t>
            </a:r>
            <a:endParaRPr lang="en-IN"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C0B8B05C-CF1C-A9CE-005F-8B2AA97AAC36}"/>
              </a:ext>
            </a:extLst>
          </p:cNvPr>
          <p:cNvPicPr>
            <a:picLocks noChangeAspect="1"/>
          </p:cNvPicPr>
          <p:nvPr/>
        </p:nvPicPr>
        <p:blipFill>
          <a:blip r:embed="rId2"/>
          <a:stretch>
            <a:fillRect/>
          </a:stretch>
        </p:blipFill>
        <p:spPr>
          <a:xfrm>
            <a:off x="299381" y="3061758"/>
            <a:ext cx="10290175" cy="3068108"/>
          </a:xfrm>
          <a:prstGeom prst="rect">
            <a:avLst/>
          </a:prstGeom>
        </p:spPr>
      </p:pic>
      <p:sp>
        <p:nvSpPr>
          <p:cNvPr id="4" name="Footer Placeholder 3">
            <a:extLst>
              <a:ext uri="{FF2B5EF4-FFF2-40B4-BE49-F238E27FC236}">
                <a16:creationId xmlns:a16="http://schemas.microsoft.com/office/drawing/2014/main" id="{1744ECB0-88D1-8ACB-63B5-D58DFF4663F4}"/>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F7003CA8-15FD-CCEC-0A43-51824ED0F94C}"/>
              </a:ext>
            </a:extLst>
          </p:cNvPr>
          <p:cNvSpPr>
            <a:spLocks noGrp="1"/>
          </p:cNvSpPr>
          <p:nvPr>
            <p:ph type="sldNum" sz="quarter" idx="12"/>
          </p:nvPr>
        </p:nvSpPr>
        <p:spPr/>
        <p:txBody>
          <a:bodyPr/>
          <a:lstStyle/>
          <a:p>
            <a:fld id="{037C73E0-9261-4858-A220-EDB35A6A3E0D}" type="slidenum">
              <a:rPr lang="en-IN" smtClean="0"/>
              <a:t>43</a:t>
            </a:fld>
            <a:endParaRPr lang="en-IN"/>
          </a:p>
        </p:txBody>
      </p:sp>
    </p:spTree>
    <p:extLst>
      <p:ext uri="{BB962C8B-B14F-4D97-AF65-F5344CB8AC3E}">
        <p14:creationId xmlns:p14="http://schemas.microsoft.com/office/powerpoint/2010/main" val="39849940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1AD023A-7C74-D82A-598A-732AE0109D31}"/>
              </a:ext>
            </a:extLst>
          </p:cNvPr>
          <p:cNvSpPr txBox="1"/>
          <p:nvPr/>
        </p:nvSpPr>
        <p:spPr>
          <a:xfrm>
            <a:off x="318950" y="904368"/>
            <a:ext cx="11379201" cy="5813386"/>
          </a:xfrm>
          <a:prstGeom prst="rect">
            <a:avLst/>
          </a:prstGeom>
          <a:noFill/>
        </p:spPr>
        <p:txBody>
          <a:bodyPr wrap="square">
            <a:spAutoFit/>
          </a:bodyPr>
          <a:lstStyle/>
          <a:p>
            <a:pPr algn="just">
              <a:lnSpc>
                <a:spcPct val="150000"/>
              </a:lnSpc>
            </a:pPr>
            <a:r>
              <a:rPr lang="en-US" sz="2800" b="1" dirty="0">
                <a:latin typeface="Times New Roman" panose="02020603050405020304" pitchFamily="18" charset="0"/>
                <a:cs typeface="Times New Roman" panose="02020603050405020304" pitchFamily="18" charset="0"/>
              </a:rPr>
              <a:t>Cryptographic Computations </a:t>
            </a:r>
          </a:p>
          <a:p>
            <a:pPr algn="just">
              <a:lnSpc>
                <a:spcPct val="150000"/>
              </a:lnSpc>
            </a:pPr>
            <a:r>
              <a:rPr lang="en-US" dirty="0">
                <a:latin typeface="Times New Roman" panose="02020603050405020304" pitchFamily="18" charset="0"/>
                <a:cs typeface="Times New Roman" panose="02020603050405020304" pitchFamily="18" charset="0"/>
              </a:rPr>
              <a:t>Two further items are of interest: (1) the creation of a shared master secret by means of the key exchange; and (2) the generation of cryptographic parameters from the master secret.</a:t>
            </a:r>
          </a:p>
          <a:p>
            <a:pPr algn="just">
              <a:lnSpc>
                <a:spcPct val="150000"/>
              </a:lnSpc>
            </a:pPr>
            <a:endParaRPr lang="en-US" dirty="0">
              <a:latin typeface="Times New Roman" panose="02020603050405020304" pitchFamily="18" charset="0"/>
              <a:cs typeface="Times New Roman" panose="02020603050405020304" pitchFamily="18" charset="0"/>
            </a:endParaRPr>
          </a:p>
          <a:p>
            <a:pPr algn="just">
              <a:lnSpc>
                <a:spcPct val="150000"/>
              </a:lnSpc>
            </a:pPr>
            <a:r>
              <a:rPr lang="en-US" sz="2400" b="1" dirty="0">
                <a:latin typeface="Times New Roman" panose="02020603050405020304" pitchFamily="18" charset="0"/>
                <a:cs typeface="Times New Roman" panose="02020603050405020304" pitchFamily="18" charset="0"/>
              </a:rPr>
              <a:t>MASTER SECRET CREATION </a:t>
            </a:r>
          </a:p>
          <a:p>
            <a:pPr algn="just">
              <a:lnSpc>
                <a:spcPct val="150000"/>
              </a:lnSpc>
            </a:pPr>
            <a:r>
              <a:rPr lang="en-US" dirty="0">
                <a:latin typeface="Times New Roman" panose="02020603050405020304" pitchFamily="18" charset="0"/>
                <a:cs typeface="Times New Roman" panose="02020603050405020304" pitchFamily="18" charset="0"/>
              </a:rPr>
              <a:t>The shared master secret is a one-time 48-byte value (384 bits) generated for this session by means of secure key exchange. The creation is in two stages. First, a pre_master_secret is exchanged. Second, the master_ secret is calculated by both parties. For pre_master_secret exchange, there are two possibilities.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RSA: </a:t>
            </a:r>
            <a:r>
              <a:rPr lang="en-US" dirty="0">
                <a:latin typeface="Times New Roman" panose="02020603050405020304" pitchFamily="18" charset="0"/>
                <a:cs typeface="Times New Roman" panose="02020603050405020304" pitchFamily="18" charset="0"/>
              </a:rPr>
              <a:t>A 48-byte pre_master_secret is generated by the client, encrypted with the server’s public RSA key, and sent to the server.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Diffie–Hellman: </a:t>
            </a:r>
            <a:r>
              <a:rPr lang="en-US" dirty="0">
                <a:latin typeface="Times New Roman" panose="02020603050405020304" pitchFamily="18" charset="0"/>
                <a:cs typeface="Times New Roman" panose="02020603050405020304" pitchFamily="18" charset="0"/>
              </a:rPr>
              <a:t>Both client and server generate a Diffie–Hellman public key. After these are exchanged, each side performs the Diffie–Hellman calculation to create the shared pre_master_secret.</a:t>
            </a:r>
          </a:p>
          <a:p>
            <a:pPr algn="just">
              <a:lnSpc>
                <a:spcPct val="150000"/>
              </a:lnSpc>
            </a:pP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F8F5A5F7-4D1C-C502-BE42-6B7CAEBD847E}"/>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34783BE4-999B-F20E-1C77-D305E7D215E0}"/>
              </a:ext>
            </a:extLst>
          </p:cNvPr>
          <p:cNvSpPr>
            <a:spLocks noGrp="1"/>
          </p:cNvSpPr>
          <p:nvPr>
            <p:ph type="sldNum" sz="quarter" idx="12"/>
          </p:nvPr>
        </p:nvSpPr>
        <p:spPr/>
        <p:txBody>
          <a:bodyPr/>
          <a:lstStyle/>
          <a:p>
            <a:fld id="{037C73E0-9261-4858-A220-EDB35A6A3E0D}" type="slidenum">
              <a:rPr lang="en-IN" smtClean="0"/>
              <a:t>44</a:t>
            </a:fld>
            <a:endParaRPr lang="en-IN"/>
          </a:p>
        </p:txBody>
      </p:sp>
    </p:spTree>
    <p:extLst>
      <p:ext uri="{BB962C8B-B14F-4D97-AF65-F5344CB8AC3E}">
        <p14:creationId xmlns:p14="http://schemas.microsoft.com/office/powerpoint/2010/main" val="215806750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95973BC-1AE6-0C63-81C7-FF8DB4F03DB3}"/>
              </a:ext>
            </a:extLst>
          </p:cNvPr>
          <p:cNvPicPr>
            <a:picLocks noChangeAspect="1"/>
          </p:cNvPicPr>
          <p:nvPr/>
        </p:nvPicPr>
        <p:blipFill>
          <a:blip r:embed="rId2"/>
          <a:stretch>
            <a:fillRect/>
          </a:stretch>
        </p:blipFill>
        <p:spPr>
          <a:xfrm>
            <a:off x="735289" y="1368155"/>
            <a:ext cx="9146619" cy="5027966"/>
          </a:xfrm>
          <a:prstGeom prst="rect">
            <a:avLst/>
          </a:prstGeom>
        </p:spPr>
      </p:pic>
      <p:sp>
        <p:nvSpPr>
          <p:cNvPr id="4" name="Footer Placeholder 3">
            <a:extLst>
              <a:ext uri="{FF2B5EF4-FFF2-40B4-BE49-F238E27FC236}">
                <a16:creationId xmlns:a16="http://schemas.microsoft.com/office/drawing/2014/main" id="{476B9913-7374-DC28-EAF7-0A6FE9189A95}"/>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2A5697D7-E831-FDAD-0389-0C8D6A98AA01}"/>
              </a:ext>
            </a:extLst>
          </p:cNvPr>
          <p:cNvSpPr>
            <a:spLocks noGrp="1"/>
          </p:cNvSpPr>
          <p:nvPr>
            <p:ph type="sldNum" sz="quarter" idx="12"/>
          </p:nvPr>
        </p:nvSpPr>
        <p:spPr/>
        <p:txBody>
          <a:bodyPr/>
          <a:lstStyle/>
          <a:p>
            <a:fld id="{037C73E0-9261-4858-A220-EDB35A6A3E0D}" type="slidenum">
              <a:rPr lang="en-IN" smtClean="0"/>
              <a:t>45</a:t>
            </a:fld>
            <a:endParaRPr lang="en-IN"/>
          </a:p>
        </p:txBody>
      </p:sp>
    </p:spTree>
    <p:extLst>
      <p:ext uri="{BB962C8B-B14F-4D97-AF65-F5344CB8AC3E}">
        <p14:creationId xmlns:p14="http://schemas.microsoft.com/office/powerpoint/2010/main" val="213173155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C8BD7E6-E772-BF09-E2BE-4491943C059D}"/>
              </a:ext>
            </a:extLst>
          </p:cNvPr>
          <p:cNvSpPr txBox="1"/>
          <p:nvPr/>
        </p:nvSpPr>
        <p:spPr>
          <a:xfrm>
            <a:off x="615536" y="1271396"/>
            <a:ext cx="11243734" cy="2350900"/>
          </a:xfrm>
          <a:prstGeom prst="rect">
            <a:avLst/>
          </a:prstGeom>
          <a:noFill/>
        </p:spPr>
        <p:txBody>
          <a:bodyPr wrap="square">
            <a:spAutoFit/>
          </a:bodyPr>
          <a:lstStyle/>
          <a:p>
            <a:pPr>
              <a:lnSpc>
                <a:spcPct val="150000"/>
              </a:lnSpc>
            </a:pPr>
            <a:r>
              <a:rPr lang="en-US" sz="2800" dirty="0">
                <a:latin typeface="Times New Roman" panose="02020603050405020304" pitchFamily="18" charset="0"/>
                <a:cs typeface="Times New Roman" panose="02020603050405020304" pitchFamily="18" charset="0"/>
              </a:rPr>
              <a:t>PSEUDORANDOM FUNCTION </a:t>
            </a:r>
          </a:p>
          <a:p>
            <a:pPr>
              <a:lnSpc>
                <a:spcPct val="150000"/>
              </a:lnSpc>
            </a:pPr>
            <a:r>
              <a:rPr lang="en-US" dirty="0">
                <a:latin typeface="Times New Roman" panose="02020603050405020304" pitchFamily="18" charset="0"/>
                <a:cs typeface="Times New Roman" panose="02020603050405020304" pitchFamily="18" charset="0"/>
              </a:rPr>
              <a:t>TLS makes use of a pseudorandom function referred to as PRF to expand secrets into blocks of data for purposes of key generation or validation. The objective is to make use of a relatively small, shared secret value but to generate longer blocks of data in a way that is secure from the kinds of attacks made on hash functions and MACs. The PRF is based on the data expansion function (Figure 17.7) given as</a:t>
            </a:r>
            <a:endParaRPr lang="en-IN"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3849809B-5CDF-F331-33C5-3A329BE153EF}"/>
              </a:ext>
            </a:extLst>
          </p:cNvPr>
          <p:cNvPicPr>
            <a:picLocks noChangeAspect="1"/>
          </p:cNvPicPr>
          <p:nvPr/>
        </p:nvPicPr>
        <p:blipFill>
          <a:blip r:embed="rId2"/>
          <a:stretch>
            <a:fillRect/>
          </a:stretch>
        </p:blipFill>
        <p:spPr>
          <a:xfrm>
            <a:off x="797983" y="3787613"/>
            <a:ext cx="7886700" cy="2114550"/>
          </a:xfrm>
          <a:prstGeom prst="rect">
            <a:avLst/>
          </a:prstGeom>
        </p:spPr>
      </p:pic>
      <p:sp>
        <p:nvSpPr>
          <p:cNvPr id="4" name="Footer Placeholder 3">
            <a:extLst>
              <a:ext uri="{FF2B5EF4-FFF2-40B4-BE49-F238E27FC236}">
                <a16:creationId xmlns:a16="http://schemas.microsoft.com/office/drawing/2014/main" id="{62A375EF-1E61-9061-F0A6-CE40807B131C}"/>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CB2E61C1-A853-32FA-E643-388E8397AE32}"/>
              </a:ext>
            </a:extLst>
          </p:cNvPr>
          <p:cNvSpPr>
            <a:spLocks noGrp="1"/>
          </p:cNvSpPr>
          <p:nvPr>
            <p:ph type="sldNum" sz="quarter" idx="12"/>
          </p:nvPr>
        </p:nvSpPr>
        <p:spPr/>
        <p:txBody>
          <a:bodyPr/>
          <a:lstStyle/>
          <a:p>
            <a:fld id="{037C73E0-9261-4858-A220-EDB35A6A3E0D}" type="slidenum">
              <a:rPr lang="en-IN" smtClean="0"/>
              <a:t>46</a:t>
            </a:fld>
            <a:endParaRPr lang="en-IN"/>
          </a:p>
        </p:txBody>
      </p:sp>
    </p:spTree>
    <p:extLst>
      <p:ext uri="{BB962C8B-B14F-4D97-AF65-F5344CB8AC3E}">
        <p14:creationId xmlns:p14="http://schemas.microsoft.com/office/powerpoint/2010/main" val="264179326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1A809B6-4E42-55E9-66E4-077177E2CA95}"/>
              </a:ext>
            </a:extLst>
          </p:cNvPr>
          <p:cNvSpPr txBox="1"/>
          <p:nvPr/>
        </p:nvSpPr>
        <p:spPr>
          <a:xfrm>
            <a:off x="956122" y="1149022"/>
            <a:ext cx="9838266" cy="2535566"/>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data expansion function makes use of the HMAC algorithm with either MD5 or SHA-1 as the underlying hash function. As can be seen, P_hash can be iterated as many times as necessary to produce the required quantity of data.</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 For example, if P_SHA256 was used to generate 80 bytes of data, it would have to be iterated three times (through A(3)), producing 96 bytes of data of which the last 16 would be dis carded. In this case, P_MD5 would have to be iterated four times, producing exactly 64 bytes of data. </a:t>
            </a:r>
            <a:endParaRPr lang="en-IN"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0B4453DC-C0D7-DB96-07ED-3EA7B1CCF2B0}"/>
              </a:ext>
            </a:extLst>
          </p:cNvPr>
          <p:cNvPicPr>
            <a:picLocks noChangeAspect="1"/>
          </p:cNvPicPr>
          <p:nvPr/>
        </p:nvPicPr>
        <p:blipFill>
          <a:blip r:embed="rId2"/>
          <a:stretch>
            <a:fillRect/>
          </a:stretch>
        </p:blipFill>
        <p:spPr>
          <a:xfrm>
            <a:off x="1072355" y="3889811"/>
            <a:ext cx="9285289" cy="2011892"/>
          </a:xfrm>
          <a:prstGeom prst="rect">
            <a:avLst/>
          </a:prstGeom>
        </p:spPr>
      </p:pic>
      <p:sp>
        <p:nvSpPr>
          <p:cNvPr id="4" name="Footer Placeholder 3">
            <a:extLst>
              <a:ext uri="{FF2B5EF4-FFF2-40B4-BE49-F238E27FC236}">
                <a16:creationId xmlns:a16="http://schemas.microsoft.com/office/drawing/2014/main" id="{35DF3936-B354-485C-C4BE-3F9048EB0CCC}"/>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22B26073-66A2-443E-1064-97F051F7F015}"/>
              </a:ext>
            </a:extLst>
          </p:cNvPr>
          <p:cNvSpPr>
            <a:spLocks noGrp="1"/>
          </p:cNvSpPr>
          <p:nvPr>
            <p:ph type="sldNum" sz="quarter" idx="12"/>
          </p:nvPr>
        </p:nvSpPr>
        <p:spPr/>
        <p:txBody>
          <a:bodyPr/>
          <a:lstStyle/>
          <a:p>
            <a:fld id="{037C73E0-9261-4858-A220-EDB35A6A3E0D}" type="slidenum">
              <a:rPr lang="en-IN" smtClean="0"/>
              <a:t>47</a:t>
            </a:fld>
            <a:endParaRPr lang="en-IN"/>
          </a:p>
        </p:txBody>
      </p:sp>
    </p:spTree>
    <p:extLst>
      <p:ext uri="{BB962C8B-B14F-4D97-AF65-F5344CB8AC3E}">
        <p14:creationId xmlns:p14="http://schemas.microsoft.com/office/powerpoint/2010/main" val="25616101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4316488-4F57-EA04-68A3-68EE93A4A78D}"/>
              </a:ext>
            </a:extLst>
          </p:cNvPr>
          <p:cNvPicPr>
            <a:picLocks noChangeAspect="1"/>
          </p:cNvPicPr>
          <p:nvPr/>
        </p:nvPicPr>
        <p:blipFill>
          <a:blip r:embed="rId2"/>
          <a:stretch>
            <a:fillRect/>
          </a:stretch>
        </p:blipFill>
        <p:spPr>
          <a:xfrm>
            <a:off x="1758273" y="1126649"/>
            <a:ext cx="6961521" cy="5245871"/>
          </a:xfrm>
          <a:prstGeom prst="rect">
            <a:avLst/>
          </a:prstGeom>
        </p:spPr>
      </p:pic>
      <p:sp>
        <p:nvSpPr>
          <p:cNvPr id="4" name="Footer Placeholder 3">
            <a:extLst>
              <a:ext uri="{FF2B5EF4-FFF2-40B4-BE49-F238E27FC236}">
                <a16:creationId xmlns:a16="http://schemas.microsoft.com/office/drawing/2014/main" id="{6F1D037E-86C0-135E-FEB8-E55966CB6965}"/>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3EA913D8-9C5D-CDAB-1908-B061C699117D}"/>
              </a:ext>
            </a:extLst>
          </p:cNvPr>
          <p:cNvSpPr>
            <a:spLocks noGrp="1"/>
          </p:cNvSpPr>
          <p:nvPr>
            <p:ph type="sldNum" sz="quarter" idx="12"/>
          </p:nvPr>
        </p:nvSpPr>
        <p:spPr/>
        <p:txBody>
          <a:bodyPr/>
          <a:lstStyle/>
          <a:p>
            <a:fld id="{037C73E0-9261-4858-A220-EDB35A6A3E0D}" type="slidenum">
              <a:rPr lang="en-IN" smtClean="0"/>
              <a:t>48</a:t>
            </a:fld>
            <a:endParaRPr lang="en-IN"/>
          </a:p>
        </p:txBody>
      </p:sp>
    </p:spTree>
    <p:extLst>
      <p:ext uri="{BB962C8B-B14F-4D97-AF65-F5344CB8AC3E}">
        <p14:creationId xmlns:p14="http://schemas.microsoft.com/office/powerpoint/2010/main" val="11856704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7D78F55-A1CB-13A1-13F7-467E06E5AF7A}"/>
              </a:ext>
            </a:extLst>
          </p:cNvPr>
          <p:cNvSpPr txBox="1"/>
          <p:nvPr/>
        </p:nvSpPr>
        <p:spPr>
          <a:xfrm>
            <a:off x="499533" y="1099620"/>
            <a:ext cx="11192933" cy="5259388"/>
          </a:xfrm>
          <a:prstGeom prst="rect">
            <a:avLst/>
          </a:prstGeom>
          <a:noFill/>
        </p:spPr>
        <p:txBody>
          <a:bodyPr wrap="square">
            <a:spAutoFit/>
          </a:bodyPr>
          <a:lstStyle/>
          <a:p>
            <a:pPr algn="just">
              <a:lnSpc>
                <a:spcPct val="150000"/>
              </a:lnSpc>
            </a:pPr>
            <a:r>
              <a:rPr lang="en-US" sz="2800" b="1" dirty="0">
                <a:latin typeface="Times New Roman" panose="02020603050405020304" pitchFamily="18" charset="0"/>
                <a:cs typeface="Times New Roman" panose="02020603050405020304" pitchFamily="18" charset="0"/>
              </a:rPr>
              <a:t>Heartbeat Protocol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In the context of computer networks, a heartbeat is a periodic signal generated by hardware or software to indicate normal operation or to synchronize other parts of a system.</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 heartbeat protocol is typically used to monitor the availability of a protocol entity. In the specific case of TLS, a Heartbeat protocol was defined in 2012 in RFC 6250 (Transport Layer Security (TLS) and Datagram Transport Layer Security (DTLS) Heartbeat Extension).</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Heartbeat protocol runs on top of the TLS Record Protocol and con sists of two message types: heartbeat_request and heartbeat_response. The use of the Heartbeat protocol is established during Phase 1 of the Handshake protocol (Figure 17.6).</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 Each peer indicates whether it supports heartbeats. If heart beats are supported, the peer indicates whether it is willing to receive heartbeat_ request messages and respond with heartbeat_response messages or only willing to send heartbeat_request messages.</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16CCFF92-99A8-4A30-E625-E7846EF3532D}"/>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002C4238-BBD1-BA7C-14E2-D514AF201FDD}"/>
              </a:ext>
            </a:extLst>
          </p:cNvPr>
          <p:cNvSpPr>
            <a:spLocks noGrp="1"/>
          </p:cNvSpPr>
          <p:nvPr>
            <p:ph type="sldNum" sz="quarter" idx="12"/>
          </p:nvPr>
        </p:nvSpPr>
        <p:spPr/>
        <p:txBody>
          <a:bodyPr/>
          <a:lstStyle/>
          <a:p>
            <a:fld id="{037C73E0-9261-4858-A220-EDB35A6A3E0D}" type="slidenum">
              <a:rPr lang="en-IN" smtClean="0"/>
              <a:t>49</a:t>
            </a:fld>
            <a:endParaRPr lang="en-IN"/>
          </a:p>
        </p:txBody>
      </p:sp>
    </p:spTree>
    <p:extLst>
      <p:ext uri="{BB962C8B-B14F-4D97-AF65-F5344CB8AC3E}">
        <p14:creationId xmlns:p14="http://schemas.microsoft.com/office/powerpoint/2010/main" val="11176040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7B49578-85FE-4E13-C3B5-AFA3A6492F16}"/>
              </a:ext>
            </a:extLst>
          </p:cNvPr>
          <p:cNvSpPr txBox="1"/>
          <p:nvPr/>
        </p:nvSpPr>
        <p:spPr>
          <a:xfrm>
            <a:off x="812799" y="897466"/>
            <a:ext cx="10278533" cy="2120068"/>
          </a:xfrm>
          <a:prstGeom prst="rect">
            <a:avLst/>
          </a:prstGeom>
          <a:noFill/>
        </p:spPr>
        <p:txBody>
          <a:bodyPr wrap="square">
            <a:spAutoFit/>
          </a:bodyPr>
          <a:lstStyle/>
          <a:p>
            <a:pPr>
              <a:lnSpc>
                <a:spcPct val="150000"/>
              </a:lnSpc>
            </a:pPr>
            <a:r>
              <a:rPr lang="en-US" b="1" dirty="0">
                <a:latin typeface="Times New Roman" panose="02020603050405020304" pitchFamily="18" charset="0"/>
                <a:cs typeface="Times New Roman" panose="02020603050405020304" pitchFamily="18" charset="0"/>
              </a:rPr>
              <a:t>🧾 Step 1: Registration</a:t>
            </a:r>
          </a:p>
          <a:p>
            <a:pPr>
              <a:lnSpc>
                <a:spcPct val="150000"/>
              </a:lnSpc>
            </a:pPr>
            <a:r>
              <a:rPr lang="en-US" b="1" dirty="0">
                <a:latin typeface="Times New Roman" panose="02020603050405020304" pitchFamily="18" charset="0"/>
                <a:cs typeface="Times New Roman" panose="02020603050405020304" pitchFamily="18" charset="0"/>
              </a:rPr>
              <a:t>                   Applicant</a:t>
            </a:r>
            <a:r>
              <a:rPr lang="en-US" dirty="0">
                <a:latin typeface="Times New Roman" panose="02020603050405020304" pitchFamily="18" charset="0"/>
                <a:cs typeface="Times New Roman" panose="02020603050405020304" pitchFamily="18" charset="0"/>
              </a:rPr>
              <a:t> → applies to become a </a:t>
            </a:r>
            <a:r>
              <a:rPr lang="en-US" b="1" dirty="0">
                <a:latin typeface="Times New Roman" panose="02020603050405020304" pitchFamily="18" charset="0"/>
                <a:cs typeface="Times New Roman" panose="02020603050405020304" pitchFamily="18" charset="0"/>
              </a:rPr>
              <a:t>subscriber</a:t>
            </a:r>
            <a:r>
              <a:rPr lang="en-US" dirty="0">
                <a:latin typeface="Times New Roman" panose="02020603050405020304" pitchFamily="18" charset="0"/>
                <a:cs typeface="Times New Roman" panose="02020603050405020304" pitchFamily="18" charset="0"/>
              </a:rPr>
              <a:t>.</a:t>
            </a:r>
          </a:p>
          <a:p>
            <a:pPr>
              <a:lnSpc>
                <a:spcPct val="150000"/>
              </a:lnSpc>
            </a:pPr>
            <a:r>
              <a:rPr lang="en-US" b="1" dirty="0">
                <a:latin typeface="Times New Roman" panose="02020603050405020304" pitchFamily="18" charset="0"/>
                <a:cs typeface="Times New Roman" panose="02020603050405020304" pitchFamily="18" charset="0"/>
              </a:rPr>
              <a:t>                   Registration Authority (RA)</a:t>
            </a:r>
            <a:r>
              <a:rPr lang="en-US" dirty="0">
                <a:latin typeface="Times New Roman" panose="02020603050405020304" pitchFamily="18" charset="0"/>
                <a:cs typeface="Times New Roman" panose="02020603050405020304" pitchFamily="18" charset="0"/>
              </a:rPr>
              <a:t> → checks and confirms the applicant's identity.</a:t>
            </a:r>
          </a:p>
          <a:p>
            <a:pPr>
              <a:lnSpc>
                <a:spcPct val="150000"/>
              </a:lnSpc>
            </a:pPr>
            <a:r>
              <a:rPr lang="en-US" b="1" dirty="0">
                <a:latin typeface="Times New Roman" panose="02020603050405020304" pitchFamily="18" charset="0"/>
                <a:cs typeface="Times New Roman" panose="02020603050405020304" pitchFamily="18" charset="0"/>
              </a:rPr>
              <a:t>                  Credential Service Provider (CSP)</a:t>
            </a:r>
            <a:r>
              <a:rPr lang="en-US" dirty="0">
                <a:latin typeface="Times New Roman" panose="02020603050405020304" pitchFamily="18" charset="0"/>
                <a:cs typeface="Times New Roman" panose="02020603050405020304" pitchFamily="18" charset="0"/>
              </a:rPr>
              <a:t> → receives the confirmed identity from the RA.</a:t>
            </a:r>
          </a:p>
          <a:p>
            <a:pPr>
              <a:lnSpc>
                <a:spcPct val="150000"/>
              </a:lnSpc>
            </a:pPr>
            <a:endParaRPr lang="en-IN" b="1"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95953938-9DFD-3A89-99F4-546359A51587}"/>
              </a:ext>
            </a:extLst>
          </p:cNvPr>
          <p:cNvSpPr txBox="1"/>
          <p:nvPr/>
        </p:nvSpPr>
        <p:spPr>
          <a:xfrm>
            <a:off x="812798" y="3017534"/>
            <a:ext cx="10820401" cy="2535566"/>
          </a:xfrm>
          <a:prstGeom prst="rect">
            <a:avLst/>
          </a:prstGeom>
          <a:noFill/>
        </p:spPr>
        <p:txBody>
          <a:bodyPr wrap="square">
            <a:spAutoFit/>
          </a:bodyPr>
          <a:lstStyle/>
          <a:p>
            <a:pPr>
              <a:lnSpc>
                <a:spcPct val="150000"/>
              </a:lnSpc>
              <a:buNone/>
            </a:pPr>
            <a:r>
              <a:rPr lang="en-US" b="1" dirty="0">
                <a:latin typeface="Times New Roman" panose="02020603050405020304" pitchFamily="18" charset="0"/>
                <a:cs typeface="Times New Roman" panose="02020603050405020304" pitchFamily="18" charset="0"/>
              </a:rPr>
              <a:t>📜 Step 2: Credential Creation</a:t>
            </a:r>
          </a:p>
          <a:p>
            <a:pPr>
              <a:lnSpc>
                <a:spcPct val="150000"/>
              </a:lnSpc>
            </a:pPr>
            <a:r>
              <a:rPr lang="en-US" b="1" dirty="0">
                <a:latin typeface="Times New Roman" panose="02020603050405020304" pitchFamily="18" charset="0"/>
                <a:cs typeface="Times New Roman" panose="02020603050405020304" pitchFamily="18" charset="0"/>
              </a:rPr>
              <a:t>                     CSP</a:t>
            </a:r>
            <a:r>
              <a:rPr lang="en-US" dirty="0">
                <a:latin typeface="Times New Roman" panose="02020603050405020304" pitchFamily="18" charset="0"/>
                <a:cs typeface="Times New Roman" panose="02020603050405020304" pitchFamily="18" charset="0"/>
              </a:rPr>
              <a:t> → gives the subscriber a </a:t>
            </a:r>
            <a:r>
              <a:rPr lang="en-US" b="1" dirty="0">
                <a:latin typeface="Times New Roman" panose="02020603050405020304" pitchFamily="18" charset="0"/>
                <a:cs typeface="Times New Roman" panose="02020603050405020304" pitchFamily="18" charset="0"/>
              </a:rPr>
              <a:t>credential</a:t>
            </a:r>
            <a:r>
              <a:rPr lang="en-US" dirty="0">
                <a:latin typeface="Times New Roman" panose="02020603050405020304" pitchFamily="18" charset="0"/>
                <a:cs typeface="Times New Roman" panose="02020603050405020304" pitchFamily="18" charset="0"/>
              </a:rPr>
              <a:t>, a special data structure that links their identity to a </a:t>
            </a:r>
            <a:r>
              <a:rPr lang="en-US" b="1" dirty="0">
                <a:latin typeface="Times New Roman" panose="02020603050405020304" pitchFamily="18" charset="0"/>
                <a:cs typeface="Times New Roman" panose="02020603050405020304" pitchFamily="18" charset="0"/>
              </a:rPr>
              <a:t>token</a:t>
            </a:r>
            <a:r>
              <a:rPr lang="en-US" dirty="0">
                <a:latin typeface="Times New Roman" panose="02020603050405020304" pitchFamily="18" charset="0"/>
                <a:cs typeface="Times New Roman" panose="02020603050405020304" pitchFamily="18" charset="0"/>
              </a:rPr>
              <a:t>.</a:t>
            </a:r>
          </a:p>
          <a:p>
            <a:pPr>
              <a:lnSpc>
                <a:spcPct val="150000"/>
              </a:lnSpc>
            </a:pPr>
            <a:r>
              <a:rPr lang="en-US" b="1" dirty="0">
                <a:latin typeface="Times New Roman" panose="02020603050405020304" pitchFamily="18" charset="0"/>
                <a:cs typeface="Times New Roman" panose="02020603050405020304" pitchFamily="18" charset="0"/>
              </a:rPr>
              <a:t>                    Token</a:t>
            </a:r>
            <a:r>
              <a:rPr lang="en-US" dirty="0">
                <a:latin typeface="Times New Roman" panose="02020603050405020304" pitchFamily="18" charset="0"/>
                <a:cs typeface="Times New Roman" panose="02020603050405020304" pitchFamily="18" charset="0"/>
              </a:rPr>
              <a:t> → something secret that proves identity, like:</a:t>
            </a:r>
          </a:p>
          <a:p>
            <a:pPr lvl="1">
              <a:lnSpc>
                <a:spcPct val="150000"/>
              </a:lnSpc>
            </a:pPr>
            <a:r>
              <a:rPr lang="en-US" dirty="0">
                <a:latin typeface="Times New Roman" panose="02020603050405020304" pitchFamily="18" charset="0"/>
                <a:cs typeface="Times New Roman" panose="02020603050405020304" pitchFamily="18" charset="0"/>
              </a:rPr>
              <a:t>                           Encryption key</a:t>
            </a:r>
          </a:p>
          <a:p>
            <a:pPr lvl="1">
              <a:lnSpc>
                <a:spcPct val="150000"/>
              </a:lnSpc>
            </a:pPr>
            <a:r>
              <a:rPr lang="en-US" dirty="0">
                <a:latin typeface="Times New Roman" panose="02020603050405020304" pitchFamily="18" charset="0"/>
                <a:cs typeface="Times New Roman" panose="02020603050405020304" pitchFamily="18" charset="0"/>
              </a:rPr>
              <a:t>                           Encrypted password</a:t>
            </a:r>
          </a:p>
          <a:p>
            <a:pPr>
              <a:lnSpc>
                <a:spcPct val="150000"/>
              </a:lnSpc>
            </a:pPr>
            <a:r>
              <a:rPr lang="en-US" dirty="0">
                <a:latin typeface="Times New Roman" panose="02020603050405020304" pitchFamily="18" charset="0"/>
                <a:cs typeface="Times New Roman" panose="02020603050405020304" pitchFamily="18" charset="0"/>
              </a:rPr>
              <a:t>                    The token can be Issued by CSP ,  Made by the subscriber ,  Provided by a third party</a:t>
            </a:r>
          </a:p>
        </p:txBody>
      </p:sp>
      <p:sp>
        <p:nvSpPr>
          <p:cNvPr id="4" name="Footer Placeholder 3">
            <a:extLst>
              <a:ext uri="{FF2B5EF4-FFF2-40B4-BE49-F238E27FC236}">
                <a16:creationId xmlns:a16="http://schemas.microsoft.com/office/drawing/2014/main" id="{E0940EAD-79D9-5BA4-A6C5-C8CCA7D1632A}"/>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65C0C71D-0ECC-B207-468B-8462F6C6364B}"/>
              </a:ext>
            </a:extLst>
          </p:cNvPr>
          <p:cNvSpPr>
            <a:spLocks noGrp="1"/>
          </p:cNvSpPr>
          <p:nvPr>
            <p:ph type="sldNum" sz="quarter" idx="12"/>
          </p:nvPr>
        </p:nvSpPr>
        <p:spPr/>
        <p:txBody>
          <a:bodyPr/>
          <a:lstStyle/>
          <a:p>
            <a:fld id="{037C73E0-9261-4858-A220-EDB35A6A3E0D}" type="slidenum">
              <a:rPr lang="en-IN" smtClean="0"/>
              <a:t>5</a:t>
            </a:fld>
            <a:endParaRPr lang="en-IN"/>
          </a:p>
        </p:txBody>
      </p:sp>
    </p:spTree>
    <p:extLst>
      <p:ext uri="{BB962C8B-B14F-4D97-AF65-F5344CB8AC3E}">
        <p14:creationId xmlns:p14="http://schemas.microsoft.com/office/powerpoint/2010/main" val="258040207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FA9901B-7D4A-46B1-7FE1-EC8C7E997281}"/>
              </a:ext>
            </a:extLst>
          </p:cNvPr>
          <p:cNvSpPr txBox="1"/>
          <p:nvPr/>
        </p:nvSpPr>
        <p:spPr>
          <a:xfrm>
            <a:off x="471351" y="1327559"/>
            <a:ext cx="11074400" cy="4202882"/>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 heartbeat_request message can be sent at any time. Whenever a re quest message is received, it should be answered promptly with a corresponding heartbeat_response message.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heartbeat_request message includes payload length, payload, and padding fields. The payload is a random content between 16 bytes and 64 Kbytes in length.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corresponding heartbeat_ response message must include an exact copy of the received payload. The pad ding is also random content.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heartbeat serves two purposes. First, it assures the sender that the recipient is still alive, even though there may not have been any activity over the under lying TCP connection for a while.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Second, the heartbeat generates activity across the connection during idle periods, which avoids closure by a firewall that does not tolerate idle connections.</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E214DF74-90C8-CCEA-6FB2-1879D535045B}"/>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2A51F99D-32E2-57FE-4EDC-D85B952CFECD}"/>
              </a:ext>
            </a:extLst>
          </p:cNvPr>
          <p:cNvSpPr>
            <a:spLocks noGrp="1"/>
          </p:cNvSpPr>
          <p:nvPr>
            <p:ph type="sldNum" sz="quarter" idx="12"/>
          </p:nvPr>
        </p:nvSpPr>
        <p:spPr/>
        <p:txBody>
          <a:bodyPr/>
          <a:lstStyle/>
          <a:p>
            <a:fld id="{037C73E0-9261-4858-A220-EDB35A6A3E0D}" type="slidenum">
              <a:rPr lang="en-IN" smtClean="0"/>
              <a:t>50</a:t>
            </a:fld>
            <a:endParaRPr lang="en-IN"/>
          </a:p>
        </p:txBody>
      </p:sp>
    </p:spTree>
    <p:extLst>
      <p:ext uri="{BB962C8B-B14F-4D97-AF65-F5344CB8AC3E}">
        <p14:creationId xmlns:p14="http://schemas.microsoft.com/office/powerpoint/2010/main" val="35773078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57C821E-E077-26B2-2EBC-3326F79AA6A3}"/>
              </a:ext>
            </a:extLst>
          </p:cNvPr>
          <p:cNvSpPr txBox="1"/>
          <p:nvPr/>
        </p:nvSpPr>
        <p:spPr>
          <a:xfrm>
            <a:off x="728133" y="965200"/>
            <a:ext cx="10820400" cy="4843890"/>
          </a:xfrm>
          <a:prstGeom prst="rect">
            <a:avLst/>
          </a:prstGeom>
          <a:noFill/>
        </p:spPr>
        <p:txBody>
          <a:bodyPr wrap="square">
            <a:spAutoFit/>
          </a:bodyPr>
          <a:lstStyle/>
          <a:p>
            <a:pPr algn="just">
              <a:lnSpc>
                <a:spcPct val="150000"/>
              </a:lnSpc>
            </a:pPr>
            <a:r>
              <a:rPr lang="en-US" sz="2800" b="1" dirty="0">
                <a:latin typeface="Times New Roman" panose="02020603050405020304" pitchFamily="18" charset="0"/>
                <a:cs typeface="Times New Roman" panose="02020603050405020304" pitchFamily="18" charset="0"/>
              </a:rPr>
              <a:t>SSL/TLS ATTACKS </a:t>
            </a:r>
          </a:p>
          <a:p>
            <a:pPr algn="just">
              <a:lnSpc>
                <a:spcPct val="150000"/>
              </a:lnSpc>
            </a:pPr>
            <a:r>
              <a:rPr lang="en-US" dirty="0">
                <a:latin typeface="Times New Roman" panose="02020603050405020304" pitchFamily="18" charset="0"/>
                <a:cs typeface="Times New Roman" panose="02020603050405020304" pitchFamily="18" charset="0"/>
              </a:rPr>
              <a:t>Since the first introduction of SSL in 1994, and the subsequent standardization of TLS, numerous attacks have been devised against these protocols.</a:t>
            </a:r>
          </a:p>
          <a:p>
            <a:pPr algn="just">
              <a:lnSpc>
                <a:spcPct val="150000"/>
              </a:lnSpc>
            </a:pPr>
            <a:r>
              <a:rPr lang="en-US" b="1" dirty="0">
                <a:latin typeface="Times New Roman" panose="02020603050405020304" pitchFamily="18" charset="0"/>
                <a:cs typeface="Times New Roman" panose="02020603050405020304" pitchFamily="18" charset="0"/>
              </a:rPr>
              <a:t>ATTACK CATEGORIES We can group the attacks into four general categories: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Attacks on the handshake protocol: </a:t>
            </a:r>
            <a:r>
              <a:rPr lang="en-US" dirty="0">
                <a:latin typeface="Times New Roman" panose="02020603050405020304" pitchFamily="18" charset="0"/>
                <a:cs typeface="Times New Roman" panose="02020603050405020304" pitchFamily="18" charset="0"/>
              </a:rPr>
              <a:t>As early as 1998, an approach to com promising the handshake protocol based on exploiting the formatting and implementation of the RSA encryption scheme was presented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Attacks on the record and application data protocols: </a:t>
            </a:r>
            <a:r>
              <a:rPr lang="en-US" dirty="0">
                <a:latin typeface="Times New Roman" panose="02020603050405020304" pitchFamily="18" charset="0"/>
                <a:cs typeface="Times New Roman" panose="02020603050405020304" pitchFamily="18" charset="0"/>
              </a:rPr>
              <a:t>A number of vulnerabilities have been discovered in these protocols, leading to patches to counter the new threats.</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Attacks on the PKI: </a:t>
            </a:r>
            <a:r>
              <a:rPr lang="en-US" dirty="0">
                <a:latin typeface="Times New Roman" panose="02020603050405020304" pitchFamily="18" charset="0"/>
                <a:cs typeface="Times New Roman" panose="02020603050405020304" pitchFamily="18" charset="0"/>
              </a:rPr>
              <a:t>Checking the validity of X.509 certificates is an activity subject to a variety of attacks, both in the context of SSL/TLS and elsewhere.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Other attacks: </a:t>
            </a:r>
            <a:r>
              <a:rPr lang="en-US" dirty="0">
                <a:latin typeface="Times New Roman" panose="02020603050405020304" pitchFamily="18" charset="0"/>
                <a:cs typeface="Times New Roman" panose="02020603050405020304" pitchFamily="18" charset="0"/>
              </a:rPr>
              <a:t>[MEYE13] lists a number of attacks that do not fit into any of the preceding categories.</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FB94C1AE-A87E-7144-1AF9-E8D97F28AE0A}"/>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27BB811E-4E2A-1B23-6B10-1D0D64C29B93}"/>
              </a:ext>
            </a:extLst>
          </p:cNvPr>
          <p:cNvSpPr>
            <a:spLocks noGrp="1"/>
          </p:cNvSpPr>
          <p:nvPr>
            <p:ph type="sldNum" sz="quarter" idx="12"/>
          </p:nvPr>
        </p:nvSpPr>
        <p:spPr/>
        <p:txBody>
          <a:bodyPr/>
          <a:lstStyle/>
          <a:p>
            <a:fld id="{037C73E0-9261-4858-A220-EDB35A6A3E0D}" type="slidenum">
              <a:rPr lang="en-IN" smtClean="0"/>
              <a:t>51</a:t>
            </a:fld>
            <a:endParaRPr lang="en-IN"/>
          </a:p>
        </p:txBody>
      </p:sp>
    </p:spTree>
    <p:extLst>
      <p:ext uri="{BB962C8B-B14F-4D97-AF65-F5344CB8AC3E}">
        <p14:creationId xmlns:p14="http://schemas.microsoft.com/office/powerpoint/2010/main" val="316722245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AE69FEE-D673-8908-B3DB-61C8217EBB70}"/>
              </a:ext>
            </a:extLst>
          </p:cNvPr>
          <p:cNvSpPr txBox="1"/>
          <p:nvPr/>
        </p:nvSpPr>
        <p:spPr>
          <a:xfrm>
            <a:off x="660400" y="831690"/>
            <a:ext cx="10871200" cy="2350900"/>
          </a:xfrm>
          <a:prstGeom prst="rect">
            <a:avLst/>
          </a:prstGeom>
          <a:noFill/>
        </p:spPr>
        <p:txBody>
          <a:bodyPr wrap="square">
            <a:spAutoFit/>
          </a:bodyPr>
          <a:lstStyle/>
          <a:p>
            <a:pPr algn="just">
              <a:lnSpc>
                <a:spcPct val="150000"/>
              </a:lnSpc>
            </a:pPr>
            <a:r>
              <a:rPr lang="en-US" sz="2800" b="1" dirty="0">
                <a:latin typeface="Times New Roman" panose="02020603050405020304" pitchFamily="18" charset="0"/>
                <a:cs typeface="Times New Roman" panose="02020603050405020304" pitchFamily="18" charset="0"/>
              </a:rPr>
              <a:t>TLSv1.3</a:t>
            </a:r>
            <a:r>
              <a:rPr lang="en-US" sz="2800" dirty="0">
                <a:latin typeface="Times New Roman" panose="02020603050405020304" pitchFamily="18" charset="0"/>
                <a:cs typeface="Times New Roman" panose="02020603050405020304" pitchFamily="18" charset="0"/>
              </a:rPr>
              <a:t> </a:t>
            </a:r>
          </a:p>
          <a:p>
            <a:pPr algn="just">
              <a:lnSpc>
                <a:spcPct val="150000"/>
              </a:lnSpc>
            </a:pPr>
            <a:r>
              <a:rPr lang="en-US" dirty="0">
                <a:latin typeface="Times New Roman" panose="02020603050405020304" pitchFamily="18" charset="0"/>
                <a:cs typeface="Times New Roman" panose="02020603050405020304" pitchFamily="18" charset="0"/>
              </a:rPr>
              <a:t>In 2014, the IETF TLS working group began work on a version 1.3 of TLS. The primary aim is to improve the security of TLS. As of this writing, TLSv1.3 is still in a draft stage, but the final standard is likely to be very close to the current draft. </a:t>
            </a:r>
          </a:p>
          <a:p>
            <a:pPr algn="just">
              <a:lnSpc>
                <a:spcPct val="150000"/>
              </a:lnSpc>
            </a:pPr>
            <a:r>
              <a:rPr lang="en-US" dirty="0">
                <a:latin typeface="Times New Roman" panose="02020603050405020304" pitchFamily="18" charset="0"/>
                <a:cs typeface="Times New Roman" panose="02020603050405020304" pitchFamily="18" charset="0"/>
              </a:rPr>
              <a:t>Among the significant changes from version 1.2 are the following:</a:t>
            </a: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394459E0-9486-2498-1756-AFAE541493FE}"/>
              </a:ext>
            </a:extLst>
          </p:cNvPr>
          <p:cNvSpPr txBox="1"/>
          <p:nvPr/>
        </p:nvSpPr>
        <p:spPr>
          <a:xfrm>
            <a:off x="660400" y="3200732"/>
            <a:ext cx="10515600" cy="456535"/>
          </a:xfrm>
          <a:prstGeom prst="rect">
            <a:avLst/>
          </a:prstGeom>
          <a:noFill/>
        </p:spPr>
        <p:txBody>
          <a:bodyPr wrap="square">
            <a:spAutoFit/>
          </a:bodyPr>
          <a:lstStyle/>
          <a:p>
            <a:pPr>
              <a:lnSpc>
                <a:spcPct val="150000"/>
              </a:lnSpc>
            </a:pPr>
            <a:r>
              <a:rPr lang="en-US" dirty="0"/>
              <a:t>The deleted items include:</a:t>
            </a:r>
            <a:endParaRPr lang="en-IN" dirty="0"/>
          </a:p>
        </p:txBody>
      </p:sp>
      <p:sp>
        <p:nvSpPr>
          <p:cNvPr id="7" name="TextBox 6">
            <a:extLst>
              <a:ext uri="{FF2B5EF4-FFF2-40B4-BE49-F238E27FC236}">
                <a16:creationId xmlns:a16="http://schemas.microsoft.com/office/drawing/2014/main" id="{2B90C618-993C-B5FD-9901-A8402EC48F03}"/>
              </a:ext>
            </a:extLst>
          </p:cNvPr>
          <p:cNvSpPr txBox="1"/>
          <p:nvPr/>
        </p:nvSpPr>
        <p:spPr>
          <a:xfrm>
            <a:off x="1504189" y="3900920"/>
            <a:ext cx="8517466" cy="2125390"/>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Compression</a:t>
            </a:r>
          </a:p>
          <a:p>
            <a:pPr marL="285750" indent="-285750">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Ciphers that do not offer authenticated encryption</a:t>
            </a:r>
          </a:p>
          <a:p>
            <a:pPr marL="285750" indent="-285750">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Static RSA and DH key exchange</a:t>
            </a:r>
          </a:p>
          <a:p>
            <a:pPr marL="285750" indent="-285750">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32-bit timestamp as part of the Random parameter in the client_hello message</a:t>
            </a:r>
          </a:p>
          <a:p>
            <a:pPr marL="285750" indent="-285750">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Renegotiation</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119CF769-7D1C-9E9C-F9DA-CCE6C2667B50}"/>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010C85B5-5EAD-F018-A259-61EF3A694593}"/>
              </a:ext>
            </a:extLst>
          </p:cNvPr>
          <p:cNvSpPr>
            <a:spLocks noGrp="1"/>
          </p:cNvSpPr>
          <p:nvPr>
            <p:ph type="sldNum" sz="quarter" idx="12"/>
          </p:nvPr>
        </p:nvSpPr>
        <p:spPr/>
        <p:txBody>
          <a:bodyPr/>
          <a:lstStyle/>
          <a:p>
            <a:fld id="{037C73E0-9261-4858-A220-EDB35A6A3E0D}" type="slidenum">
              <a:rPr lang="en-IN" smtClean="0"/>
              <a:t>52</a:t>
            </a:fld>
            <a:endParaRPr lang="en-IN"/>
          </a:p>
        </p:txBody>
      </p:sp>
    </p:spTree>
    <p:extLst>
      <p:ext uri="{BB962C8B-B14F-4D97-AF65-F5344CB8AC3E}">
        <p14:creationId xmlns:p14="http://schemas.microsoft.com/office/powerpoint/2010/main" val="71817259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290B33D-C22D-ABD2-07C0-BDCACCFF1212}"/>
              </a:ext>
            </a:extLst>
          </p:cNvPr>
          <p:cNvSpPr txBox="1"/>
          <p:nvPr/>
        </p:nvSpPr>
        <p:spPr>
          <a:xfrm>
            <a:off x="2093973" y="1109998"/>
            <a:ext cx="6993467" cy="1289071"/>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Change Cipher Spec Protocol</a:t>
            </a:r>
          </a:p>
          <a:p>
            <a:pPr marL="285750" indent="-285750">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RC4</a:t>
            </a:r>
          </a:p>
          <a:p>
            <a:pPr marL="285750" indent="-285750">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Use of MD5 and SHA-224 hashes with signatures</a:t>
            </a: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E80140F5-9E99-C7CA-CDD5-4CB44F8884FD}"/>
              </a:ext>
            </a:extLst>
          </p:cNvPr>
          <p:cNvSpPr txBox="1"/>
          <p:nvPr/>
        </p:nvSpPr>
        <p:spPr>
          <a:xfrm>
            <a:off x="643466" y="2399069"/>
            <a:ext cx="11108267" cy="2535566"/>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 TLSv1.3 uses Diffie–Hellman or Elliptic Curve Diffie–Hellman for key exchange and does not permit RSA. The danger with RSA is that if the private key is compromised, all handshakes using these cipher suites will be compromised. With DH or ECDH, a new key is negotiated for each handshake. </a:t>
            </a:r>
          </a:p>
          <a:p>
            <a:pPr algn="just">
              <a:lnSpc>
                <a:spcPct val="150000"/>
              </a:lnSpc>
            </a:pPr>
            <a:r>
              <a:rPr lang="en-US" dirty="0">
                <a:latin typeface="Times New Roman" panose="02020603050405020304" pitchFamily="18" charset="0"/>
                <a:cs typeface="Times New Roman" panose="02020603050405020304" pitchFamily="18" charset="0"/>
              </a:rPr>
              <a:t>■ TLSv1.3 allows for a “1 round trip time” handshake by changing the order of message sent with establishing a secure connection. The client sends a Client Key Exchange message containing its cryptographic parameters for key establishment before a cipher suite has been negotiated. </a:t>
            </a:r>
            <a:endParaRPr lang="en-IN"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B599051A-76EE-0971-4EE5-2CB808AA2B57}"/>
              </a:ext>
            </a:extLst>
          </p:cNvPr>
          <p:cNvSpPr txBox="1"/>
          <p:nvPr/>
        </p:nvSpPr>
        <p:spPr>
          <a:xfrm>
            <a:off x="643466" y="4934635"/>
            <a:ext cx="7738534" cy="369332"/>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These changes should improve the efficiency and security of TLS</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A2458F9A-8472-CFF4-3510-A1F5FC30F443}"/>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CC13C5C8-B4B5-0852-FCC7-66E3F75B65E5}"/>
              </a:ext>
            </a:extLst>
          </p:cNvPr>
          <p:cNvSpPr>
            <a:spLocks noGrp="1"/>
          </p:cNvSpPr>
          <p:nvPr>
            <p:ph type="sldNum" sz="quarter" idx="12"/>
          </p:nvPr>
        </p:nvSpPr>
        <p:spPr/>
        <p:txBody>
          <a:bodyPr/>
          <a:lstStyle/>
          <a:p>
            <a:fld id="{037C73E0-9261-4858-A220-EDB35A6A3E0D}" type="slidenum">
              <a:rPr lang="en-IN" smtClean="0"/>
              <a:t>53</a:t>
            </a:fld>
            <a:endParaRPr lang="en-IN"/>
          </a:p>
        </p:txBody>
      </p:sp>
    </p:spTree>
    <p:extLst>
      <p:ext uri="{BB962C8B-B14F-4D97-AF65-F5344CB8AC3E}">
        <p14:creationId xmlns:p14="http://schemas.microsoft.com/office/powerpoint/2010/main" val="180169759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5821416-2A43-61AE-B0F0-9CA6C9DF8EF1}"/>
              </a:ext>
            </a:extLst>
          </p:cNvPr>
          <p:cNvSpPr txBox="1"/>
          <p:nvPr/>
        </p:nvSpPr>
        <p:spPr>
          <a:xfrm>
            <a:off x="541866" y="1215169"/>
            <a:ext cx="11345334" cy="1519903"/>
          </a:xfrm>
          <a:prstGeom prst="rect">
            <a:avLst/>
          </a:prstGeom>
          <a:noFill/>
        </p:spPr>
        <p:txBody>
          <a:bodyPr wrap="square">
            <a:spAutoFit/>
          </a:bodyPr>
          <a:lstStyle/>
          <a:p>
            <a:pPr>
              <a:lnSpc>
                <a:spcPct val="150000"/>
              </a:lnSpc>
            </a:pPr>
            <a:r>
              <a:rPr lang="en-US" sz="2800" b="1" dirty="0">
                <a:latin typeface="Times New Roman" panose="02020603050405020304" pitchFamily="18" charset="0"/>
                <a:cs typeface="Times New Roman" panose="02020603050405020304" pitchFamily="18" charset="0"/>
              </a:rPr>
              <a:t>EMAIL THREATS AND COMPREHENSIVE EMAIL SECURITY </a:t>
            </a:r>
          </a:p>
          <a:p>
            <a:pPr>
              <a:lnSpc>
                <a:spcPct val="150000"/>
              </a:lnSpc>
            </a:pPr>
            <a:r>
              <a:rPr lang="en-US" dirty="0">
                <a:latin typeface="Times New Roman" panose="02020603050405020304" pitchFamily="18" charset="0"/>
                <a:cs typeface="Times New Roman" panose="02020603050405020304" pitchFamily="18" charset="0"/>
              </a:rPr>
              <a:t>For both organizations and individuals, email is both pervasive and especially vulnerable to a wide range of security threats. In general terms, email security threats can be classified as follows:</a:t>
            </a: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CAF3369C-C2E8-1141-D920-6D9CBC42453E}"/>
              </a:ext>
            </a:extLst>
          </p:cNvPr>
          <p:cNvSpPr txBox="1"/>
          <p:nvPr/>
        </p:nvSpPr>
        <p:spPr>
          <a:xfrm>
            <a:off x="541866" y="2989072"/>
            <a:ext cx="10193867" cy="1704569"/>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Authenticity-related threats: </a:t>
            </a:r>
            <a:r>
              <a:rPr lang="en-US" dirty="0">
                <a:latin typeface="Times New Roman" panose="02020603050405020304" pitchFamily="18" charset="0"/>
                <a:cs typeface="Times New Roman" panose="02020603050405020304" pitchFamily="18" charset="0"/>
              </a:rPr>
              <a:t>Could result in unauthorized access to an enter prise’s email system.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Integrity-related threats: </a:t>
            </a:r>
            <a:r>
              <a:rPr lang="en-US" dirty="0">
                <a:latin typeface="Times New Roman" panose="02020603050405020304" pitchFamily="18" charset="0"/>
                <a:cs typeface="Times New Roman" panose="02020603050405020304" pitchFamily="18" charset="0"/>
              </a:rPr>
              <a:t>Could result in unauthorized modification of email content.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Confidentiality-related threats</a:t>
            </a:r>
            <a:r>
              <a:rPr lang="en-US" dirty="0">
                <a:latin typeface="Times New Roman" panose="02020603050405020304" pitchFamily="18" charset="0"/>
                <a:cs typeface="Times New Roman" panose="02020603050405020304" pitchFamily="18" charset="0"/>
              </a:rPr>
              <a:t>: Could result in unauthorized disclosure of sensitive information.</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Availability-related threats: </a:t>
            </a:r>
            <a:r>
              <a:rPr lang="en-US" dirty="0">
                <a:latin typeface="Times New Roman" panose="02020603050405020304" pitchFamily="18" charset="0"/>
                <a:cs typeface="Times New Roman" panose="02020603050405020304" pitchFamily="18" charset="0"/>
              </a:rPr>
              <a:t>Could prevent end users from being able to send or receive email.</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B54C9A6E-4C56-2BBB-948D-3AAE78E24390}"/>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9751ED81-BC55-F1AD-738B-9774E4B9277B}"/>
              </a:ext>
            </a:extLst>
          </p:cNvPr>
          <p:cNvSpPr>
            <a:spLocks noGrp="1"/>
          </p:cNvSpPr>
          <p:nvPr>
            <p:ph type="sldNum" sz="quarter" idx="12"/>
          </p:nvPr>
        </p:nvSpPr>
        <p:spPr/>
        <p:txBody>
          <a:bodyPr/>
          <a:lstStyle/>
          <a:p>
            <a:fld id="{037C73E0-9261-4858-A220-EDB35A6A3E0D}" type="slidenum">
              <a:rPr lang="en-IN" smtClean="0"/>
              <a:t>54</a:t>
            </a:fld>
            <a:endParaRPr lang="en-IN"/>
          </a:p>
        </p:txBody>
      </p:sp>
    </p:spTree>
    <p:extLst>
      <p:ext uri="{BB962C8B-B14F-4D97-AF65-F5344CB8AC3E}">
        <p14:creationId xmlns:p14="http://schemas.microsoft.com/office/powerpoint/2010/main" val="191016979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48C4D48-BD39-6399-48BE-3EB7B6363E16}"/>
              </a:ext>
            </a:extLst>
          </p:cNvPr>
          <p:cNvPicPr>
            <a:picLocks noChangeAspect="1"/>
          </p:cNvPicPr>
          <p:nvPr/>
        </p:nvPicPr>
        <p:blipFill>
          <a:blip r:embed="rId2"/>
          <a:stretch>
            <a:fillRect/>
          </a:stretch>
        </p:blipFill>
        <p:spPr>
          <a:xfrm>
            <a:off x="1504189" y="1009220"/>
            <a:ext cx="7453193" cy="5478858"/>
          </a:xfrm>
          <a:prstGeom prst="rect">
            <a:avLst/>
          </a:prstGeom>
        </p:spPr>
      </p:pic>
      <p:sp>
        <p:nvSpPr>
          <p:cNvPr id="4" name="Footer Placeholder 3">
            <a:extLst>
              <a:ext uri="{FF2B5EF4-FFF2-40B4-BE49-F238E27FC236}">
                <a16:creationId xmlns:a16="http://schemas.microsoft.com/office/drawing/2014/main" id="{CC758E9F-2513-6039-E944-4FFBFABF425A}"/>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2C816FBE-8F85-B4EA-7183-AFF1676A1AA5}"/>
              </a:ext>
            </a:extLst>
          </p:cNvPr>
          <p:cNvSpPr>
            <a:spLocks noGrp="1"/>
          </p:cNvSpPr>
          <p:nvPr>
            <p:ph type="sldNum" sz="quarter" idx="12"/>
          </p:nvPr>
        </p:nvSpPr>
        <p:spPr/>
        <p:txBody>
          <a:bodyPr/>
          <a:lstStyle/>
          <a:p>
            <a:fld id="{037C73E0-9261-4858-A220-EDB35A6A3E0D}" type="slidenum">
              <a:rPr lang="en-IN" smtClean="0"/>
              <a:t>55</a:t>
            </a:fld>
            <a:endParaRPr lang="en-IN"/>
          </a:p>
        </p:txBody>
      </p:sp>
    </p:spTree>
    <p:extLst>
      <p:ext uri="{BB962C8B-B14F-4D97-AF65-F5344CB8AC3E}">
        <p14:creationId xmlns:p14="http://schemas.microsoft.com/office/powerpoint/2010/main" val="185833885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528E582-053C-39A0-AFE2-7A598538E1E9}"/>
              </a:ext>
            </a:extLst>
          </p:cNvPr>
          <p:cNvSpPr txBox="1"/>
          <p:nvPr/>
        </p:nvSpPr>
        <p:spPr>
          <a:xfrm>
            <a:off x="571893" y="1173615"/>
            <a:ext cx="10176933" cy="5033879"/>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SP 800-177 recommends use of a variety of standardized protocols as a means for countering these threats. These include: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STARTTLS: </a:t>
            </a:r>
            <a:r>
              <a:rPr lang="en-US" dirty="0">
                <a:latin typeface="Times New Roman" panose="02020603050405020304" pitchFamily="18" charset="0"/>
                <a:cs typeface="Times New Roman" panose="02020603050405020304" pitchFamily="18" charset="0"/>
              </a:rPr>
              <a:t>An SMTP security extension that provides authentication, integrity, non-repudiation (via digital signatures) and confidentiality for the entire SMTP message by running SMTP over TLS.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S/MIME: </a:t>
            </a:r>
            <a:r>
              <a:rPr lang="en-US" dirty="0">
                <a:latin typeface="Times New Roman" panose="02020603050405020304" pitchFamily="18" charset="0"/>
                <a:cs typeface="Times New Roman" panose="02020603050405020304" pitchFamily="18" charset="0"/>
              </a:rPr>
              <a:t>Provides authentication, integrity, non-repudiation (via digital signatures) and confidentiality (via encryption) of the message body carried in SMTP messages.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DNS Security Extensions (DNSSEC): </a:t>
            </a:r>
            <a:r>
              <a:rPr lang="en-US" dirty="0">
                <a:latin typeface="Times New Roman" panose="02020603050405020304" pitchFamily="18" charset="0"/>
                <a:cs typeface="Times New Roman" panose="02020603050405020304" pitchFamily="18" charset="0"/>
              </a:rPr>
              <a:t>Provides authentication and integrity protection of DNS data, and is an underlying tool used by various email security protocols.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DNS-based Authentication of Named Entities (DANE): </a:t>
            </a:r>
            <a:r>
              <a:rPr lang="en-US" dirty="0">
                <a:latin typeface="Times New Roman" panose="02020603050405020304" pitchFamily="18" charset="0"/>
                <a:cs typeface="Times New Roman" panose="02020603050405020304" pitchFamily="18" charset="0"/>
              </a:rPr>
              <a:t>Is designed to over come problems in the certificate authority (CA) system by providing an alternative channel for authenticating public keys based on DNSSEC, with the result that the same trust relationships used to certify IP addresses are used to certify servers operating on those addresses.</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61867BAC-AE0A-6AB8-E5C3-497837184810}"/>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C95697B9-9D91-DC5F-013D-B71861D34511}"/>
              </a:ext>
            </a:extLst>
          </p:cNvPr>
          <p:cNvSpPr>
            <a:spLocks noGrp="1"/>
          </p:cNvSpPr>
          <p:nvPr>
            <p:ph type="sldNum" sz="quarter" idx="12"/>
          </p:nvPr>
        </p:nvSpPr>
        <p:spPr/>
        <p:txBody>
          <a:bodyPr/>
          <a:lstStyle/>
          <a:p>
            <a:fld id="{037C73E0-9261-4858-A220-EDB35A6A3E0D}" type="slidenum">
              <a:rPr lang="en-IN" smtClean="0"/>
              <a:t>56</a:t>
            </a:fld>
            <a:endParaRPr lang="en-IN"/>
          </a:p>
        </p:txBody>
      </p:sp>
    </p:spTree>
    <p:extLst>
      <p:ext uri="{BB962C8B-B14F-4D97-AF65-F5344CB8AC3E}">
        <p14:creationId xmlns:p14="http://schemas.microsoft.com/office/powerpoint/2010/main" val="147314509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DD05AAC-D0F6-ADEC-0CD3-3560D2BC4AF0}"/>
              </a:ext>
            </a:extLst>
          </p:cNvPr>
          <p:cNvSpPr txBox="1"/>
          <p:nvPr/>
        </p:nvSpPr>
        <p:spPr>
          <a:xfrm>
            <a:off x="651933" y="1507067"/>
            <a:ext cx="10888133" cy="2951064"/>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Sender Policy Framework (SPF): </a:t>
            </a:r>
            <a:r>
              <a:rPr lang="en-US" dirty="0">
                <a:latin typeface="Times New Roman" panose="02020603050405020304" pitchFamily="18" charset="0"/>
                <a:cs typeface="Times New Roman" panose="02020603050405020304" pitchFamily="18" charset="0"/>
              </a:rPr>
              <a:t>Uses the Domain Name System (DNS) to allow domain owners to create records that associate the domain name with a specific IP address range of authorized message senders.</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DomainKeys Identified Mail (DKIM): </a:t>
            </a:r>
            <a:r>
              <a:rPr lang="en-US" dirty="0">
                <a:latin typeface="Times New Roman" panose="02020603050405020304" pitchFamily="18" charset="0"/>
                <a:cs typeface="Times New Roman" panose="02020603050405020304" pitchFamily="18" charset="0"/>
              </a:rPr>
              <a:t>Enables an MTA to sign selected headers and the body of a message. This validates the source domain of the mail and provides message body integrity.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Domain-based Message Authentication, Reporting, and Conformance (DMARC): </a:t>
            </a:r>
            <a:r>
              <a:rPr lang="en-US" dirty="0">
                <a:latin typeface="Times New Roman" panose="02020603050405020304" pitchFamily="18" charset="0"/>
                <a:cs typeface="Times New Roman" panose="02020603050405020304" pitchFamily="18" charset="0"/>
              </a:rPr>
              <a:t>Lets senders know the proportionate effectiveness of their SPF and DKIM policies, and signals to receivers what action should be taken in various individual and bulk attack scenarios. </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927E1E20-02FA-1FC4-5034-D15B6A49177B}"/>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662D93AC-3C51-70B1-B3D7-1872BB41C2AB}"/>
              </a:ext>
            </a:extLst>
          </p:cNvPr>
          <p:cNvSpPr>
            <a:spLocks noGrp="1"/>
          </p:cNvSpPr>
          <p:nvPr>
            <p:ph type="sldNum" sz="quarter" idx="12"/>
          </p:nvPr>
        </p:nvSpPr>
        <p:spPr/>
        <p:txBody>
          <a:bodyPr/>
          <a:lstStyle/>
          <a:p>
            <a:fld id="{037C73E0-9261-4858-A220-EDB35A6A3E0D}" type="slidenum">
              <a:rPr lang="en-IN" smtClean="0"/>
              <a:t>57</a:t>
            </a:fld>
            <a:endParaRPr lang="en-IN"/>
          </a:p>
        </p:txBody>
      </p:sp>
    </p:spTree>
    <p:extLst>
      <p:ext uri="{BB962C8B-B14F-4D97-AF65-F5344CB8AC3E}">
        <p14:creationId xmlns:p14="http://schemas.microsoft.com/office/powerpoint/2010/main" val="261589279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87E02CB-A2B6-D38A-74EF-C061DFD10BB1}"/>
              </a:ext>
            </a:extLst>
          </p:cNvPr>
          <p:cNvPicPr>
            <a:picLocks noChangeAspect="1"/>
          </p:cNvPicPr>
          <p:nvPr/>
        </p:nvPicPr>
        <p:blipFill>
          <a:blip r:embed="rId2"/>
          <a:stretch>
            <a:fillRect/>
          </a:stretch>
        </p:blipFill>
        <p:spPr>
          <a:xfrm>
            <a:off x="2279542" y="936101"/>
            <a:ext cx="6204582" cy="5457520"/>
          </a:xfrm>
          <a:prstGeom prst="rect">
            <a:avLst/>
          </a:prstGeom>
        </p:spPr>
      </p:pic>
      <p:sp>
        <p:nvSpPr>
          <p:cNvPr id="4" name="Footer Placeholder 3">
            <a:extLst>
              <a:ext uri="{FF2B5EF4-FFF2-40B4-BE49-F238E27FC236}">
                <a16:creationId xmlns:a16="http://schemas.microsoft.com/office/drawing/2014/main" id="{3E1384D5-ED6B-FB6F-00D8-5BBDEF18297F}"/>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06957D1D-842A-131C-40F5-0FC8B8AD73D6}"/>
              </a:ext>
            </a:extLst>
          </p:cNvPr>
          <p:cNvSpPr>
            <a:spLocks noGrp="1"/>
          </p:cNvSpPr>
          <p:nvPr>
            <p:ph type="sldNum" sz="quarter" idx="12"/>
          </p:nvPr>
        </p:nvSpPr>
        <p:spPr/>
        <p:txBody>
          <a:bodyPr/>
          <a:lstStyle/>
          <a:p>
            <a:fld id="{037C73E0-9261-4858-A220-EDB35A6A3E0D}" type="slidenum">
              <a:rPr lang="en-IN" smtClean="0"/>
              <a:t>58</a:t>
            </a:fld>
            <a:endParaRPr lang="en-IN"/>
          </a:p>
        </p:txBody>
      </p:sp>
    </p:spTree>
    <p:extLst>
      <p:ext uri="{BB962C8B-B14F-4D97-AF65-F5344CB8AC3E}">
        <p14:creationId xmlns:p14="http://schemas.microsoft.com/office/powerpoint/2010/main" val="366680283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CECA14B-4572-6273-6CBA-8398C579E67E}"/>
              </a:ext>
            </a:extLst>
          </p:cNvPr>
          <p:cNvSpPr txBox="1"/>
          <p:nvPr/>
        </p:nvSpPr>
        <p:spPr>
          <a:xfrm>
            <a:off x="4359373" y="795065"/>
            <a:ext cx="609600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S/MIME </a:t>
            </a:r>
          </a:p>
        </p:txBody>
      </p:sp>
      <p:sp>
        <p:nvSpPr>
          <p:cNvPr id="5" name="TextBox 4">
            <a:extLst>
              <a:ext uri="{FF2B5EF4-FFF2-40B4-BE49-F238E27FC236}">
                <a16:creationId xmlns:a16="http://schemas.microsoft.com/office/drawing/2014/main" id="{7D7D5888-07E7-A5C6-0235-F1C8A563C1AE}"/>
              </a:ext>
            </a:extLst>
          </p:cNvPr>
          <p:cNvSpPr txBox="1"/>
          <p:nvPr/>
        </p:nvSpPr>
        <p:spPr>
          <a:xfrm>
            <a:off x="321734" y="1360438"/>
            <a:ext cx="11870266" cy="4613058"/>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Secure/Multipurpose Internet Mail Extension (S/MIME) is a security enhancement to the MIME Internet email format standard based on technology from RSA Data Security. S/MIME is a complex capability that is defined in a number of documents. The most important documents relevant to S/MIME include the following: </a:t>
            </a:r>
          </a:p>
          <a:p>
            <a:pPr algn="just">
              <a:lnSpc>
                <a:spcPct val="150000"/>
              </a:lnSpc>
            </a:pPr>
            <a:r>
              <a:rPr lang="en-US" dirty="0">
                <a:latin typeface="Times New Roman" panose="02020603050405020304" pitchFamily="18" charset="0"/>
                <a:cs typeface="Times New Roman" panose="02020603050405020304" pitchFamily="18" charset="0"/>
              </a:rPr>
              <a:t>■ RFC 5750, S/MIME Version 3.2 Certificate Handling</a:t>
            </a:r>
          </a:p>
          <a:p>
            <a:pPr algn="just">
              <a:lnSpc>
                <a:spcPct val="150000"/>
              </a:lnSpc>
            </a:pPr>
            <a:r>
              <a:rPr lang="en-IN" dirty="0">
                <a:latin typeface="Times New Roman" panose="02020603050405020304" pitchFamily="18" charset="0"/>
                <a:cs typeface="Times New Roman" panose="02020603050405020304" pitchFamily="18" charset="0"/>
              </a:rPr>
              <a:t>■ RFC 5751, S/MIME) Version 3.2 Message Specification</a:t>
            </a:r>
          </a:p>
          <a:p>
            <a:pPr algn="just">
              <a:lnSpc>
                <a:spcPct val="150000"/>
              </a:lnSpc>
            </a:pPr>
            <a:r>
              <a:rPr lang="en-IN" dirty="0">
                <a:latin typeface="Times New Roman" panose="02020603050405020304" pitchFamily="18" charset="0"/>
                <a:cs typeface="Times New Roman" panose="02020603050405020304" pitchFamily="18" charset="0"/>
              </a:rPr>
              <a:t>■ RFC 4134, Examples of S/MIME Messages</a:t>
            </a:r>
          </a:p>
          <a:p>
            <a:pPr algn="just">
              <a:lnSpc>
                <a:spcPct val="150000"/>
              </a:lnSpc>
            </a:pPr>
            <a:r>
              <a:rPr lang="en-IN" dirty="0">
                <a:latin typeface="Times New Roman" panose="02020603050405020304" pitchFamily="18" charset="0"/>
                <a:cs typeface="Times New Roman" panose="02020603050405020304" pitchFamily="18" charset="0"/>
              </a:rPr>
              <a:t>■ RFC 2634, Enhanced Security Services for S/MIME</a:t>
            </a:r>
          </a:p>
          <a:p>
            <a:pPr algn="just">
              <a:lnSpc>
                <a:spcPct val="150000"/>
              </a:lnSpc>
            </a:pPr>
            <a:r>
              <a:rPr lang="en-IN" dirty="0">
                <a:latin typeface="Times New Roman" panose="02020603050405020304" pitchFamily="18" charset="0"/>
                <a:cs typeface="Times New Roman" panose="02020603050405020304" pitchFamily="18" charset="0"/>
              </a:rPr>
              <a:t> ■ RFC 5652, Cryptographic Message Syntax (CMS)</a:t>
            </a:r>
          </a:p>
          <a:p>
            <a:pPr algn="just">
              <a:lnSpc>
                <a:spcPct val="150000"/>
              </a:lnSpc>
            </a:pPr>
            <a:r>
              <a:rPr lang="en-IN" dirty="0">
                <a:latin typeface="Times New Roman" panose="02020603050405020304" pitchFamily="18" charset="0"/>
                <a:cs typeface="Times New Roman" panose="02020603050405020304" pitchFamily="18" charset="0"/>
              </a:rPr>
              <a:t>■ RFC 3370, CMS Algorithms</a:t>
            </a:r>
          </a:p>
          <a:p>
            <a:pPr algn="just">
              <a:lnSpc>
                <a:spcPct val="150000"/>
              </a:lnSpc>
            </a:pPr>
            <a:r>
              <a:rPr lang="en-IN" dirty="0">
                <a:latin typeface="Times New Roman" panose="02020603050405020304" pitchFamily="18" charset="0"/>
                <a:cs typeface="Times New Roman" panose="02020603050405020304" pitchFamily="18" charset="0"/>
              </a:rPr>
              <a:t> ■ RFC 5752, Multiple Signatures in CMS</a:t>
            </a:r>
          </a:p>
          <a:p>
            <a:pPr algn="just">
              <a:lnSpc>
                <a:spcPct val="150000"/>
              </a:lnSpc>
            </a:pPr>
            <a:r>
              <a:rPr lang="en-IN" dirty="0">
                <a:latin typeface="Times New Roman" panose="02020603050405020304" pitchFamily="18" charset="0"/>
                <a:cs typeface="Times New Roman" panose="02020603050405020304" pitchFamily="18" charset="0"/>
              </a:rPr>
              <a:t>■ RFC 1847, Security Multipart for MIME—Multipart/Signed and Multipart/ Encrypted</a:t>
            </a:r>
          </a:p>
        </p:txBody>
      </p:sp>
      <p:sp>
        <p:nvSpPr>
          <p:cNvPr id="4" name="Footer Placeholder 3">
            <a:extLst>
              <a:ext uri="{FF2B5EF4-FFF2-40B4-BE49-F238E27FC236}">
                <a16:creationId xmlns:a16="http://schemas.microsoft.com/office/drawing/2014/main" id="{3455C47C-77F8-897E-E171-DBC0BE8B27E3}"/>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10848570-90CE-2873-17A0-C2BBF74FB689}"/>
              </a:ext>
            </a:extLst>
          </p:cNvPr>
          <p:cNvSpPr>
            <a:spLocks noGrp="1"/>
          </p:cNvSpPr>
          <p:nvPr>
            <p:ph type="sldNum" sz="quarter" idx="12"/>
          </p:nvPr>
        </p:nvSpPr>
        <p:spPr/>
        <p:txBody>
          <a:bodyPr/>
          <a:lstStyle/>
          <a:p>
            <a:fld id="{037C73E0-9261-4858-A220-EDB35A6A3E0D}" type="slidenum">
              <a:rPr lang="en-IN" smtClean="0"/>
              <a:t>59</a:t>
            </a:fld>
            <a:endParaRPr lang="en-IN"/>
          </a:p>
        </p:txBody>
      </p:sp>
    </p:spTree>
    <p:extLst>
      <p:ext uri="{BB962C8B-B14F-4D97-AF65-F5344CB8AC3E}">
        <p14:creationId xmlns:p14="http://schemas.microsoft.com/office/powerpoint/2010/main" val="3657177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3D211B2-F43F-C6C8-F753-186E69F06FC6}"/>
              </a:ext>
            </a:extLst>
          </p:cNvPr>
          <p:cNvSpPr txBox="1"/>
          <p:nvPr/>
        </p:nvSpPr>
        <p:spPr>
          <a:xfrm>
            <a:off x="491066" y="1120044"/>
            <a:ext cx="10075333" cy="2120068"/>
          </a:xfrm>
          <a:prstGeom prst="rect">
            <a:avLst/>
          </a:prstGeom>
          <a:noFill/>
        </p:spPr>
        <p:txBody>
          <a:bodyPr wrap="square">
            <a:spAutoFit/>
          </a:bodyPr>
          <a:lstStyle/>
          <a:p>
            <a:pPr>
              <a:lnSpc>
                <a:spcPct val="150000"/>
              </a:lnSpc>
              <a:buNone/>
            </a:pPr>
            <a:r>
              <a:rPr lang="en-US" b="1" dirty="0">
                <a:latin typeface="Times New Roman" panose="02020603050405020304" pitchFamily="18" charset="0"/>
                <a:cs typeface="Times New Roman" panose="02020603050405020304" pitchFamily="18" charset="0"/>
              </a:rPr>
              <a:t>🔐 Step 3: Authentication Process</a:t>
            </a:r>
          </a:p>
          <a:p>
            <a:pPr>
              <a:lnSpc>
                <a:spcPct val="150000"/>
              </a:lnSpc>
            </a:pPr>
            <a:r>
              <a:rPr lang="en-US" b="1" dirty="0">
                <a:latin typeface="Times New Roman" panose="02020603050405020304" pitchFamily="18" charset="0"/>
                <a:cs typeface="Times New Roman" panose="02020603050405020304" pitchFamily="18" charset="0"/>
              </a:rPr>
              <a:t>                    Subscriber</a:t>
            </a:r>
            <a:r>
              <a:rPr lang="en-US" dirty="0">
                <a:latin typeface="Times New Roman" panose="02020603050405020304" pitchFamily="18" charset="0"/>
                <a:cs typeface="Times New Roman" panose="02020603050405020304" pitchFamily="18" charset="0"/>
              </a:rPr>
              <a:t> → now becomes a </a:t>
            </a:r>
            <a:r>
              <a:rPr lang="en-US" b="1" dirty="0">
                <a:latin typeface="Times New Roman" panose="02020603050405020304" pitchFamily="18" charset="0"/>
                <a:cs typeface="Times New Roman" panose="02020603050405020304" pitchFamily="18" charset="0"/>
              </a:rPr>
              <a:t>claimant</a:t>
            </a:r>
            <a:r>
              <a:rPr lang="en-US" dirty="0">
                <a:latin typeface="Times New Roman" panose="02020603050405020304" pitchFamily="18" charset="0"/>
                <a:cs typeface="Times New Roman" panose="02020603050405020304" pitchFamily="18" charset="0"/>
              </a:rPr>
              <a:t> when trying to access a service.</a:t>
            </a:r>
          </a:p>
          <a:p>
            <a:pPr>
              <a:lnSpc>
                <a:spcPct val="150000"/>
              </a:lnSpc>
            </a:pPr>
            <a:r>
              <a:rPr lang="en-US" b="1" dirty="0">
                <a:latin typeface="Times New Roman" panose="02020603050405020304" pitchFamily="18" charset="0"/>
                <a:cs typeface="Times New Roman" panose="02020603050405020304" pitchFamily="18" charset="0"/>
              </a:rPr>
              <a:t>                    Verifier</a:t>
            </a:r>
            <a:r>
              <a:rPr lang="en-US" dirty="0">
                <a:latin typeface="Times New Roman" panose="02020603050405020304" pitchFamily="18" charset="0"/>
                <a:cs typeface="Times New Roman" panose="02020603050405020304" pitchFamily="18" charset="0"/>
              </a:rPr>
              <a:t> → checks if the claimant’s token matches the credential.</a:t>
            </a:r>
          </a:p>
          <a:p>
            <a:pPr>
              <a:lnSpc>
                <a:spcPct val="150000"/>
              </a:lnSpc>
            </a:pPr>
            <a:r>
              <a:rPr lang="en-US" dirty="0">
                <a:latin typeface="Times New Roman" panose="02020603050405020304" pitchFamily="18" charset="0"/>
                <a:cs typeface="Times New Roman" panose="02020603050405020304" pitchFamily="18" charset="0"/>
              </a:rPr>
              <a:t>                    f match is successful , Verifier confirms the identity.</a:t>
            </a:r>
          </a:p>
          <a:p>
            <a:pPr lvl="1">
              <a:lnSpc>
                <a:spcPct val="150000"/>
              </a:lnSpc>
            </a:pPr>
            <a:r>
              <a:rPr lang="en-US" dirty="0">
                <a:latin typeface="Times New Roman" panose="02020603050405020304" pitchFamily="18" charset="0"/>
                <a:cs typeface="Times New Roman" panose="02020603050405020304" pitchFamily="18" charset="0"/>
              </a:rPr>
              <a:t>            Sends an </a:t>
            </a:r>
            <a:r>
              <a:rPr lang="en-US" b="1" dirty="0">
                <a:latin typeface="Times New Roman" panose="02020603050405020304" pitchFamily="18" charset="0"/>
                <a:cs typeface="Times New Roman" panose="02020603050405020304" pitchFamily="18" charset="0"/>
              </a:rPr>
              <a:t>assertion</a:t>
            </a:r>
            <a:r>
              <a:rPr lang="en-US" dirty="0">
                <a:latin typeface="Times New Roman" panose="02020603050405020304" pitchFamily="18" charset="0"/>
                <a:cs typeface="Times New Roman" panose="02020603050405020304" pitchFamily="18" charset="0"/>
              </a:rPr>
              <a:t> (a trusted statement) to the </a:t>
            </a:r>
            <a:r>
              <a:rPr lang="en-US" b="1" dirty="0">
                <a:latin typeface="Times New Roman" panose="02020603050405020304" pitchFamily="18" charset="0"/>
                <a:cs typeface="Times New Roman" panose="02020603050405020304" pitchFamily="18" charset="0"/>
              </a:rPr>
              <a:t>Relying Party (RP)</a:t>
            </a:r>
            <a:r>
              <a:rPr lang="en-US" dirty="0">
                <a:latin typeface="Times New Roman" panose="02020603050405020304" pitchFamily="18" charset="0"/>
                <a:cs typeface="Times New Roman" panose="02020603050405020304" pitchFamily="18" charset="0"/>
              </a:rPr>
              <a:t>.</a:t>
            </a:r>
          </a:p>
        </p:txBody>
      </p:sp>
      <p:sp>
        <p:nvSpPr>
          <p:cNvPr id="5" name="TextBox 4">
            <a:extLst>
              <a:ext uri="{FF2B5EF4-FFF2-40B4-BE49-F238E27FC236}">
                <a16:creationId xmlns:a16="http://schemas.microsoft.com/office/drawing/2014/main" id="{0402E192-6695-317C-8C36-6C24851500F7}"/>
              </a:ext>
            </a:extLst>
          </p:cNvPr>
          <p:cNvSpPr txBox="1"/>
          <p:nvPr/>
        </p:nvSpPr>
        <p:spPr>
          <a:xfrm>
            <a:off x="491066" y="3022138"/>
            <a:ext cx="11700933" cy="873572"/>
          </a:xfrm>
          <a:prstGeom prst="rect">
            <a:avLst/>
          </a:prstGeom>
          <a:noFill/>
        </p:spPr>
        <p:txBody>
          <a:bodyPr wrap="square">
            <a:spAutoFit/>
          </a:bodyPr>
          <a:lstStyle/>
          <a:p>
            <a:pPr>
              <a:lnSpc>
                <a:spcPct val="150000"/>
              </a:lnSpc>
              <a:buNone/>
            </a:pPr>
            <a:r>
              <a:rPr lang="en-US" b="1" dirty="0">
                <a:latin typeface="Times New Roman" panose="02020603050405020304" pitchFamily="18" charset="0"/>
                <a:cs typeface="Times New Roman" panose="02020603050405020304" pitchFamily="18" charset="0"/>
              </a:rPr>
              <a:t>🛂 Step 4: Authorization</a:t>
            </a:r>
          </a:p>
          <a:p>
            <a:pPr>
              <a:lnSpc>
                <a:spcPct val="150000"/>
              </a:lnSpc>
            </a:pPr>
            <a:r>
              <a:rPr lang="en-US" b="1" dirty="0">
                <a:latin typeface="Times New Roman" panose="02020603050405020304" pitchFamily="18" charset="0"/>
                <a:cs typeface="Times New Roman" panose="02020603050405020304" pitchFamily="18" charset="0"/>
              </a:rPr>
              <a:t>                    RP</a:t>
            </a:r>
            <a:r>
              <a:rPr lang="en-US" dirty="0">
                <a:latin typeface="Times New Roman" panose="02020603050405020304" pitchFamily="18" charset="0"/>
                <a:cs typeface="Times New Roman" panose="02020603050405020304" pitchFamily="18" charset="0"/>
              </a:rPr>
              <a:t> → uses the information (like subscriber name or ID) to decide what access or privileges the user should get.</a:t>
            </a:r>
          </a:p>
        </p:txBody>
      </p:sp>
      <p:sp>
        <p:nvSpPr>
          <p:cNvPr id="4" name="Footer Placeholder 3">
            <a:extLst>
              <a:ext uri="{FF2B5EF4-FFF2-40B4-BE49-F238E27FC236}">
                <a16:creationId xmlns:a16="http://schemas.microsoft.com/office/drawing/2014/main" id="{266B3943-CFB4-178C-2EDB-93C81FFFF253}"/>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01773847-F333-1DF5-2389-570FD8A95C94}"/>
              </a:ext>
            </a:extLst>
          </p:cNvPr>
          <p:cNvSpPr>
            <a:spLocks noGrp="1"/>
          </p:cNvSpPr>
          <p:nvPr>
            <p:ph type="sldNum" sz="quarter" idx="12"/>
          </p:nvPr>
        </p:nvSpPr>
        <p:spPr/>
        <p:txBody>
          <a:bodyPr/>
          <a:lstStyle/>
          <a:p>
            <a:fld id="{037C73E0-9261-4858-A220-EDB35A6A3E0D}" type="slidenum">
              <a:rPr lang="en-IN" smtClean="0"/>
              <a:t>6</a:t>
            </a:fld>
            <a:endParaRPr lang="en-IN"/>
          </a:p>
        </p:txBody>
      </p:sp>
    </p:spTree>
    <p:extLst>
      <p:ext uri="{BB962C8B-B14F-4D97-AF65-F5344CB8AC3E}">
        <p14:creationId xmlns:p14="http://schemas.microsoft.com/office/powerpoint/2010/main" val="30272031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2EC3069-1810-390A-8B3B-DAF8A819727A}"/>
              </a:ext>
            </a:extLst>
          </p:cNvPr>
          <p:cNvPicPr>
            <a:picLocks noChangeAspect="1"/>
          </p:cNvPicPr>
          <p:nvPr/>
        </p:nvPicPr>
        <p:blipFill>
          <a:blip r:embed="rId2"/>
          <a:stretch>
            <a:fillRect/>
          </a:stretch>
        </p:blipFill>
        <p:spPr>
          <a:xfrm>
            <a:off x="706249" y="1176138"/>
            <a:ext cx="9719907" cy="5064754"/>
          </a:xfrm>
          <a:prstGeom prst="rect">
            <a:avLst/>
          </a:prstGeom>
        </p:spPr>
      </p:pic>
      <p:sp>
        <p:nvSpPr>
          <p:cNvPr id="4" name="Footer Placeholder 3">
            <a:extLst>
              <a:ext uri="{FF2B5EF4-FFF2-40B4-BE49-F238E27FC236}">
                <a16:creationId xmlns:a16="http://schemas.microsoft.com/office/drawing/2014/main" id="{E371945F-D3FA-8F88-E062-0E6B59ECDF52}"/>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4E630704-227D-E1F7-D1C7-9D3C6E49B044}"/>
              </a:ext>
            </a:extLst>
          </p:cNvPr>
          <p:cNvSpPr>
            <a:spLocks noGrp="1"/>
          </p:cNvSpPr>
          <p:nvPr>
            <p:ph type="sldNum" sz="quarter" idx="12"/>
          </p:nvPr>
        </p:nvSpPr>
        <p:spPr/>
        <p:txBody>
          <a:bodyPr/>
          <a:lstStyle/>
          <a:p>
            <a:fld id="{037C73E0-9261-4858-A220-EDB35A6A3E0D}" type="slidenum">
              <a:rPr lang="en-IN" smtClean="0"/>
              <a:t>60</a:t>
            </a:fld>
            <a:endParaRPr lang="en-IN"/>
          </a:p>
        </p:txBody>
      </p:sp>
    </p:spTree>
    <p:extLst>
      <p:ext uri="{BB962C8B-B14F-4D97-AF65-F5344CB8AC3E}">
        <p14:creationId xmlns:p14="http://schemas.microsoft.com/office/powerpoint/2010/main" val="14191533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6C374E0-2196-AF54-EDB9-3A26F8341450}"/>
              </a:ext>
            </a:extLst>
          </p:cNvPr>
          <p:cNvSpPr txBox="1"/>
          <p:nvPr/>
        </p:nvSpPr>
        <p:spPr>
          <a:xfrm>
            <a:off x="475878" y="1514886"/>
            <a:ext cx="11463867" cy="3828227"/>
          </a:xfrm>
          <a:prstGeom prst="rect">
            <a:avLst/>
          </a:prstGeom>
          <a:noFill/>
        </p:spPr>
        <p:txBody>
          <a:bodyPr wrap="square">
            <a:spAutoFit/>
          </a:bodyPr>
          <a:lstStyle/>
          <a:p>
            <a:pPr algn="just">
              <a:lnSpc>
                <a:spcPct val="150000"/>
              </a:lnSpc>
            </a:pPr>
            <a:r>
              <a:rPr lang="en-US" sz="2000" b="1" dirty="0">
                <a:latin typeface="Times New Roman" panose="02020603050405020304" pitchFamily="18" charset="0"/>
                <a:cs typeface="Times New Roman" panose="02020603050405020304" pitchFamily="18" charset="0"/>
              </a:rPr>
              <a:t>CONFIDENTIALITY </a:t>
            </a:r>
            <a:r>
              <a:rPr lang="en-US" dirty="0">
                <a:latin typeface="Times New Roman" panose="02020603050405020304" pitchFamily="18" charset="0"/>
                <a:cs typeface="Times New Roman" panose="02020603050405020304" pitchFamily="18" charset="0"/>
              </a:rPr>
              <a:t>S/MIME provides confidentiality by encrypting messages. Most commonly AES with a 128-bit key is used, with the cipher block chaining (CBC) mode.</a:t>
            </a:r>
          </a:p>
          <a:p>
            <a:pPr algn="just">
              <a:lnSpc>
                <a:spcPct val="150000"/>
              </a:lnSpc>
            </a:pPr>
            <a:r>
              <a:rPr lang="en-US" dirty="0">
                <a:latin typeface="Times New Roman" panose="02020603050405020304" pitchFamily="18" charset="0"/>
                <a:cs typeface="Times New Roman" panose="02020603050405020304" pitchFamily="18" charset="0"/>
              </a:rPr>
              <a:t>The sequence can be described as follows: </a:t>
            </a:r>
          </a:p>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The sender generates a message and a random 128-bit number toa be used as a content-encryption key for this message only. </a:t>
            </a:r>
          </a:p>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The message is encrypted using the content-encryption key.</a:t>
            </a:r>
          </a:p>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The content-encryption key is encrypted with RSA using the recipient’s public key and is attached to the message.</a:t>
            </a:r>
          </a:p>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 The receiver uses RSA with its private key to decrypt and recover the content-encryption key. </a:t>
            </a:r>
          </a:p>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The content-encryption key is used to decrypt the message.</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18AC5E9C-8B26-F596-4172-7683FC85F2E5}"/>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92E58F90-6BFB-60B5-D1A8-A93B38F92321}"/>
              </a:ext>
            </a:extLst>
          </p:cNvPr>
          <p:cNvSpPr>
            <a:spLocks noGrp="1"/>
          </p:cNvSpPr>
          <p:nvPr>
            <p:ph type="sldNum" sz="quarter" idx="12"/>
          </p:nvPr>
        </p:nvSpPr>
        <p:spPr/>
        <p:txBody>
          <a:bodyPr/>
          <a:lstStyle/>
          <a:p>
            <a:fld id="{037C73E0-9261-4858-A220-EDB35A6A3E0D}" type="slidenum">
              <a:rPr lang="en-IN" smtClean="0"/>
              <a:t>61</a:t>
            </a:fld>
            <a:endParaRPr lang="en-IN"/>
          </a:p>
        </p:txBody>
      </p:sp>
    </p:spTree>
    <p:extLst>
      <p:ext uri="{BB962C8B-B14F-4D97-AF65-F5344CB8AC3E}">
        <p14:creationId xmlns:p14="http://schemas.microsoft.com/office/powerpoint/2010/main" val="426275902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6E96062-D427-E510-A578-FA6607347262}"/>
              </a:ext>
            </a:extLst>
          </p:cNvPr>
          <p:cNvPicPr>
            <a:picLocks noChangeAspect="1"/>
          </p:cNvPicPr>
          <p:nvPr/>
        </p:nvPicPr>
        <p:blipFill>
          <a:blip r:embed="rId2"/>
          <a:stretch>
            <a:fillRect/>
          </a:stretch>
        </p:blipFill>
        <p:spPr>
          <a:xfrm>
            <a:off x="2266441" y="723049"/>
            <a:ext cx="6236187" cy="5717706"/>
          </a:xfrm>
          <a:prstGeom prst="rect">
            <a:avLst/>
          </a:prstGeom>
        </p:spPr>
      </p:pic>
      <p:sp>
        <p:nvSpPr>
          <p:cNvPr id="4" name="Footer Placeholder 3">
            <a:extLst>
              <a:ext uri="{FF2B5EF4-FFF2-40B4-BE49-F238E27FC236}">
                <a16:creationId xmlns:a16="http://schemas.microsoft.com/office/drawing/2014/main" id="{C6C4A0E6-BB23-48C3-3178-D61B09339D0D}"/>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3A7FAF64-CEF6-0778-39BC-BFD51858CE14}"/>
              </a:ext>
            </a:extLst>
          </p:cNvPr>
          <p:cNvSpPr>
            <a:spLocks noGrp="1"/>
          </p:cNvSpPr>
          <p:nvPr>
            <p:ph type="sldNum" sz="quarter" idx="12"/>
          </p:nvPr>
        </p:nvSpPr>
        <p:spPr/>
        <p:txBody>
          <a:bodyPr/>
          <a:lstStyle/>
          <a:p>
            <a:fld id="{037C73E0-9261-4858-A220-EDB35A6A3E0D}" type="slidenum">
              <a:rPr lang="en-IN" smtClean="0"/>
              <a:t>62</a:t>
            </a:fld>
            <a:endParaRPr lang="en-IN"/>
          </a:p>
        </p:txBody>
      </p:sp>
    </p:spTree>
    <p:extLst>
      <p:ext uri="{BB962C8B-B14F-4D97-AF65-F5344CB8AC3E}">
        <p14:creationId xmlns:p14="http://schemas.microsoft.com/office/powerpoint/2010/main" val="43848372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FFB92F6-2637-62A4-BE28-0A74DE5DF9E6}"/>
              </a:ext>
            </a:extLst>
          </p:cNvPr>
          <p:cNvSpPr txBox="1"/>
          <p:nvPr/>
        </p:nvSpPr>
        <p:spPr>
          <a:xfrm>
            <a:off x="270933" y="1151467"/>
            <a:ext cx="11650134" cy="3366563"/>
          </a:xfrm>
          <a:prstGeom prst="rect">
            <a:avLst/>
          </a:prstGeom>
          <a:noFill/>
        </p:spPr>
        <p:txBody>
          <a:bodyPr wrap="square">
            <a:spAutoFit/>
          </a:bodyPr>
          <a:lstStyle/>
          <a:p>
            <a:pPr>
              <a:lnSpc>
                <a:spcPct val="150000"/>
              </a:lnSpc>
            </a:pPr>
            <a:r>
              <a:rPr lang="en-US" b="1" dirty="0">
                <a:latin typeface="Times New Roman" panose="02020603050405020304" pitchFamily="18" charset="0"/>
                <a:cs typeface="Times New Roman" panose="02020603050405020304" pitchFamily="18" charset="0"/>
              </a:rPr>
              <a:t>S/MIME Message Content Types </a:t>
            </a:r>
          </a:p>
          <a:p>
            <a:pPr>
              <a:lnSpc>
                <a:spcPct val="150000"/>
              </a:lnSpc>
            </a:pPr>
            <a:r>
              <a:rPr lang="en-US" dirty="0">
                <a:latin typeface="Times New Roman" panose="02020603050405020304" pitchFamily="18" charset="0"/>
                <a:cs typeface="Times New Roman" panose="02020603050405020304" pitchFamily="18" charset="0"/>
              </a:rPr>
              <a:t>S/MIME uses the following message content types, which are defined in RFC 5652, Cryptographic Message Syntax: </a:t>
            </a:r>
          </a:p>
          <a:p>
            <a:pPr>
              <a:lnSpc>
                <a:spcPct val="150000"/>
              </a:lnSpc>
            </a:pPr>
            <a:r>
              <a:rPr lang="en-US" dirty="0">
                <a:latin typeface="Times New Roman" panose="02020603050405020304" pitchFamily="18" charset="0"/>
                <a:cs typeface="Times New Roman" panose="02020603050405020304" pitchFamily="18" charset="0"/>
              </a:rPr>
              <a:t>■ Data: Refers to the inner MIME-encoded message content, which may then be encapsulated in a </a:t>
            </a:r>
            <a:r>
              <a:rPr lang="en-US" dirty="0" err="1">
                <a:latin typeface="Times New Roman" panose="02020603050405020304" pitchFamily="18" charset="0"/>
                <a:cs typeface="Times New Roman" panose="02020603050405020304" pitchFamily="18" charset="0"/>
              </a:rPr>
              <a:t>SignedData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EnvelopedData</a:t>
            </a:r>
            <a:r>
              <a:rPr lang="en-US" dirty="0">
                <a:latin typeface="Times New Roman" panose="02020603050405020304" pitchFamily="18" charset="0"/>
                <a:cs typeface="Times New Roman" panose="02020603050405020304" pitchFamily="18" charset="0"/>
              </a:rPr>
              <a:t>, or </a:t>
            </a:r>
            <a:r>
              <a:rPr lang="en-US" dirty="0" err="1">
                <a:latin typeface="Times New Roman" panose="02020603050405020304" pitchFamily="18" charset="0"/>
                <a:cs typeface="Times New Roman" panose="02020603050405020304" pitchFamily="18" charset="0"/>
              </a:rPr>
              <a:t>CompressedData</a:t>
            </a:r>
            <a:r>
              <a:rPr lang="en-US" dirty="0">
                <a:latin typeface="Times New Roman" panose="02020603050405020304" pitchFamily="18" charset="0"/>
                <a:cs typeface="Times New Roman" panose="02020603050405020304" pitchFamily="18" charset="0"/>
              </a:rPr>
              <a:t> con tent type.</a:t>
            </a:r>
          </a:p>
          <a:p>
            <a:pPr>
              <a:lnSpc>
                <a:spcPct val="150000"/>
              </a:lnSpc>
            </a:pP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SignedData</a:t>
            </a:r>
            <a:r>
              <a:rPr lang="en-US" dirty="0">
                <a:latin typeface="Times New Roman" panose="02020603050405020304" pitchFamily="18" charset="0"/>
                <a:cs typeface="Times New Roman" panose="02020603050405020304" pitchFamily="18" charset="0"/>
              </a:rPr>
              <a:t>: Used to apply a digital signature to a message. </a:t>
            </a:r>
          </a:p>
          <a:p>
            <a:pPr>
              <a:lnSpc>
                <a:spcPct val="150000"/>
              </a:lnSpc>
            </a:pP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EnvelopedData</a:t>
            </a:r>
            <a:r>
              <a:rPr lang="en-US" dirty="0">
                <a:latin typeface="Times New Roman" panose="02020603050405020304" pitchFamily="18" charset="0"/>
                <a:cs typeface="Times New Roman" panose="02020603050405020304" pitchFamily="18" charset="0"/>
              </a:rPr>
              <a:t>: This consists of encrypted content of any type and encrypted content encryption keys for one or more recipients. </a:t>
            </a:r>
          </a:p>
          <a:p>
            <a:pPr>
              <a:lnSpc>
                <a:spcPct val="150000"/>
              </a:lnSpc>
            </a:pP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CompressedData</a:t>
            </a:r>
            <a:r>
              <a:rPr lang="en-US" dirty="0">
                <a:latin typeface="Times New Roman" panose="02020603050405020304" pitchFamily="18" charset="0"/>
                <a:cs typeface="Times New Roman" panose="02020603050405020304" pitchFamily="18" charset="0"/>
              </a:rPr>
              <a:t>: Used to apply data compression to a message.</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246CBC63-7237-43AC-F125-5489AE8C8C5B}"/>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CB7E8190-C4E4-DCE8-E3D8-1D1DD134633C}"/>
              </a:ext>
            </a:extLst>
          </p:cNvPr>
          <p:cNvSpPr>
            <a:spLocks noGrp="1"/>
          </p:cNvSpPr>
          <p:nvPr>
            <p:ph type="sldNum" sz="quarter" idx="12"/>
          </p:nvPr>
        </p:nvSpPr>
        <p:spPr/>
        <p:txBody>
          <a:bodyPr/>
          <a:lstStyle/>
          <a:p>
            <a:fld id="{037C73E0-9261-4858-A220-EDB35A6A3E0D}" type="slidenum">
              <a:rPr lang="en-IN" smtClean="0"/>
              <a:t>63</a:t>
            </a:fld>
            <a:endParaRPr lang="en-IN"/>
          </a:p>
        </p:txBody>
      </p:sp>
    </p:spTree>
    <p:extLst>
      <p:ext uri="{BB962C8B-B14F-4D97-AF65-F5344CB8AC3E}">
        <p14:creationId xmlns:p14="http://schemas.microsoft.com/office/powerpoint/2010/main" val="165053609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B535DBD-8D72-B1AE-F638-8BD79B4AB2AC}"/>
              </a:ext>
            </a:extLst>
          </p:cNvPr>
          <p:cNvSpPr txBox="1"/>
          <p:nvPr/>
        </p:nvSpPr>
        <p:spPr>
          <a:xfrm>
            <a:off x="372534" y="1784135"/>
            <a:ext cx="11074400" cy="2951064"/>
          </a:xfrm>
          <a:prstGeom prst="rect">
            <a:avLst/>
          </a:prstGeom>
          <a:noFill/>
        </p:spPr>
        <p:txBody>
          <a:bodyPr wrap="square">
            <a:spAutoFit/>
          </a:bodyPr>
          <a:lstStyle/>
          <a:p>
            <a:pPr algn="just">
              <a:lnSpc>
                <a:spcPct val="150000"/>
              </a:lnSpc>
            </a:pPr>
            <a:r>
              <a:rPr lang="en-US" b="1" dirty="0">
                <a:latin typeface="Times New Roman" panose="02020603050405020304" pitchFamily="18" charset="0"/>
                <a:cs typeface="Times New Roman" panose="02020603050405020304" pitchFamily="18" charset="0"/>
              </a:rPr>
              <a:t>Approved Cryptographic Algorithms </a:t>
            </a:r>
            <a:r>
              <a:rPr lang="en-US" dirty="0">
                <a:latin typeface="Times New Roman" panose="02020603050405020304" pitchFamily="18" charset="0"/>
                <a:cs typeface="Times New Roman" panose="02020603050405020304" pitchFamily="18" charset="0"/>
              </a:rPr>
              <a:t>Table 19.5 summarizes the cryptographic algorithms used in S/MIME. S/MIME uses the following terminology taken from RFC 2119 (Key Words for use in RFCs to Indicate Requirement Levels, March 1997) to specify the requirement level: </a:t>
            </a:r>
          </a:p>
          <a:p>
            <a:pPr algn="just">
              <a:lnSpc>
                <a:spcPct val="150000"/>
              </a:lnSpc>
            </a:pPr>
            <a:r>
              <a:rPr lang="en-US" dirty="0">
                <a:latin typeface="Times New Roman" panose="02020603050405020304" pitchFamily="18" charset="0"/>
                <a:cs typeface="Times New Roman" panose="02020603050405020304" pitchFamily="18" charset="0"/>
              </a:rPr>
              <a:t>■ MUST: The definition is an absolute requirement of the specification. An implementation must include this feature or function to be in conformance with the specification. </a:t>
            </a:r>
          </a:p>
          <a:p>
            <a:pPr algn="just">
              <a:lnSpc>
                <a:spcPct val="150000"/>
              </a:lnSpc>
            </a:pPr>
            <a:r>
              <a:rPr lang="en-US" dirty="0">
                <a:latin typeface="Times New Roman" panose="02020603050405020304" pitchFamily="18" charset="0"/>
                <a:cs typeface="Times New Roman" panose="02020603050405020304" pitchFamily="18" charset="0"/>
              </a:rPr>
              <a:t>■ SHOULD: There may exist valid reasons in particular circumstances to ignore this feature or function, but it is recommended that an implementation include the feature or function</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96DC3FEE-A1F8-7F56-30E4-29D00C941C6F}"/>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80CA1C19-126E-469D-2806-8A59F52CE144}"/>
              </a:ext>
            </a:extLst>
          </p:cNvPr>
          <p:cNvSpPr>
            <a:spLocks noGrp="1"/>
          </p:cNvSpPr>
          <p:nvPr>
            <p:ph type="sldNum" sz="quarter" idx="12"/>
          </p:nvPr>
        </p:nvSpPr>
        <p:spPr/>
        <p:txBody>
          <a:bodyPr/>
          <a:lstStyle/>
          <a:p>
            <a:fld id="{037C73E0-9261-4858-A220-EDB35A6A3E0D}" type="slidenum">
              <a:rPr lang="en-IN" smtClean="0"/>
              <a:t>64</a:t>
            </a:fld>
            <a:endParaRPr lang="en-IN"/>
          </a:p>
        </p:txBody>
      </p:sp>
    </p:spTree>
    <p:extLst>
      <p:ext uri="{BB962C8B-B14F-4D97-AF65-F5344CB8AC3E}">
        <p14:creationId xmlns:p14="http://schemas.microsoft.com/office/powerpoint/2010/main" val="138287235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19C19CE-53CF-8BCB-2298-6A1D130B4731}"/>
              </a:ext>
            </a:extLst>
          </p:cNvPr>
          <p:cNvPicPr>
            <a:picLocks noChangeAspect="1"/>
          </p:cNvPicPr>
          <p:nvPr/>
        </p:nvPicPr>
        <p:blipFill>
          <a:blip r:embed="rId2"/>
          <a:stretch>
            <a:fillRect/>
          </a:stretch>
        </p:blipFill>
        <p:spPr>
          <a:xfrm>
            <a:off x="1473200" y="1049412"/>
            <a:ext cx="8068204" cy="4494667"/>
          </a:xfrm>
          <a:prstGeom prst="rect">
            <a:avLst/>
          </a:prstGeom>
        </p:spPr>
      </p:pic>
      <p:sp>
        <p:nvSpPr>
          <p:cNvPr id="4" name="Footer Placeholder 3">
            <a:extLst>
              <a:ext uri="{FF2B5EF4-FFF2-40B4-BE49-F238E27FC236}">
                <a16:creationId xmlns:a16="http://schemas.microsoft.com/office/drawing/2014/main" id="{B1619D68-C073-E59B-FE96-52A6548FA2B3}"/>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3E9C6660-76EB-2198-F030-5E7448FCD02C}"/>
              </a:ext>
            </a:extLst>
          </p:cNvPr>
          <p:cNvSpPr>
            <a:spLocks noGrp="1"/>
          </p:cNvSpPr>
          <p:nvPr>
            <p:ph type="sldNum" sz="quarter" idx="12"/>
          </p:nvPr>
        </p:nvSpPr>
        <p:spPr/>
        <p:txBody>
          <a:bodyPr/>
          <a:lstStyle/>
          <a:p>
            <a:fld id="{037C73E0-9261-4858-A220-EDB35A6A3E0D}" type="slidenum">
              <a:rPr lang="en-IN" smtClean="0"/>
              <a:t>65</a:t>
            </a:fld>
            <a:endParaRPr lang="en-IN"/>
          </a:p>
        </p:txBody>
      </p:sp>
    </p:spTree>
    <p:extLst>
      <p:ext uri="{BB962C8B-B14F-4D97-AF65-F5344CB8AC3E}">
        <p14:creationId xmlns:p14="http://schemas.microsoft.com/office/powerpoint/2010/main" val="170465195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0264C42-7FE9-28EE-40E6-6D31CBFCDAB4}"/>
              </a:ext>
            </a:extLst>
          </p:cNvPr>
          <p:cNvSpPr txBox="1"/>
          <p:nvPr/>
        </p:nvSpPr>
        <p:spPr>
          <a:xfrm>
            <a:off x="365027" y="865870"/>
            <a:ext cx="10769600" cy="5305555"/>
          </a:xfrm>
          <a:prstGeom prst="rect">
            <a:avLst/>
          </a:prstGeom>
          <a:noFill/>
        </p:spPr>
        <p:txBody>
          <a:bodyPr wrap="square">
            <a:spAutoFit/>
          </a:bodyPr>
          <a:lstStyle/>
          <a:p>
            <a:pPr algn="just">
              <a:lnSpc>
                <a:spcPct val="150000"/>
              </a:lnSpc>
            </a:pPr>
            <a:endParaRPr lang="en-US" sz="2400" b="1" dirty="0">
              <a:latin typeface="Times New Roman" panose="02020603050405020304" pitchFamily="18" charset="0"/>
              <a:cs typeface="Times New Roman" panose="02020603050405020304" pitchFamily="18" charset="0"/>
            </a:endParaRPr>
          </a:p>
          <a:p>
            <a:pPr algn="just">
              <a:lnSpc>
                <a:spcPct val="150000"/>
              </a:lnSpc>
            </a:pPr>
            <a:r>
              <a:rPr lang="en-US" sz="2400" b="1" dirty="0">
                <a:latin typeface="Times New Roman" panose="02020603050405020304" pitchFamily="18" charset="0"/>
                <a:cs typeface="Times New Roman" panose="02020603050405020304" pitchFamily="18" charset="0"/>
              </a:rPr>
              <a:t>PRETTY GOOD PRIVACY </a:t>
            </a:r>
          </a:p>
          <a:p>
            <a:pPr algn="just">
              <a:lnSpc>
                <a:spcPct val="150000"/>
              </a:lnSpc>
            </a:pPr>
            <a:r>
              <a:rPr lang="en-US" dirty="0">
                <a:latin typeface="Times New Roman" panose="02020603050405020304" pitchFamily="18" charset="0"/>
                <a:cs typeface="Times New Roman" panose="02020603050405020304" pitchFamily="18" charset="0"/>
              </a:rPr>
              <a:t>       An alternative email security protocol is Pretty Good Privacy (PGP), which has essentially the same functionality as S/MIME. PGP was created by Phil Zimmerman and implemented as a product first released in 1991. </a:t>
            </a:r>
          </a:p>
          <a:p>
            <a:pPr algn="just">
              <a:lnSpc>
                <a:spcPct val="150000"/>
              </a:lnSpc>
            </a:pPr>
            <a:r>
              <a:rPr lang="en-US" dirty="0">
                <a:latin typeface="Times New Roman" panose="02020603050405020304" pitchFamily="18" charset="0"/>
                <a:cs typeface="Times New Roman" panose="02020603050405020304" pitchFamily="18" charset="0"/>
              </a:rPr>
              <a:t>There are two significant differences between S/MIME and OpenPGP: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Key Certification:</a:t>
            </a:r>
            <a:r>
              <a:rPr lang="en-US" dirty="0">
                <a:latin typeface="Times New Roman" panose="02020603050405020304" pitchFamily="18" charset="0"/>
                <a:cs typeface="Times New Roman" panose="02020603050405020304" pitchFamily="18" charset="0"/>
              </a:rPr>
              <a:t> S/MIME uses X.509 certificates that are issued by Certificate Authorities (or local agencies that have been delegated authority by a CA to issue certificates). In OpenPGP, users generate their own OpenPGP public and private keys and then solicit signatures for their public keys from individuals or organizations to which they are known. Whereas X.509 certificates are trusted if there is a valid PKIX chain to a trusted root, an OpenPGP public key is trusted if it is signed by another OpenPGP public key that is trusted by the recipient. This is called the Web-of-Trust.</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42BEEECB-820B-3D55-EDF1-8A727E6BADAA}"/>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52812703-FFA2-CE55-7767-29F22D6C05FA}"/>
              </a:ext>
            </a:extLst>
          </p:cNvPr>
          <p:cNvSpPr>
            <a:spLocks noGrp="1"/>
          </p:cNvSpPr>
          <p:nvPr>
            <p:ph type="sldNum" sz="quarter" idx="12"/>
          </p:nvPr>
        </p:nvSpPr>
        <p:spPr/>
        <p:txBody>
          <a:bodyPr/>
          <a:lstStyle/>
          <a:p>
            <a:fld id="{037C73E0-9261-4858-A220-EDB35A6A3E0D}" type="slidenum">
              <a:rPr lang="en-IN" smtClean="0"/>
              <a:t>66</a:t>
            </a:fld>
            <a:endParaRPr lang="en-IN"/>
          </a:p>
        </p:txBody>
      </p:sp>
    </p:spTree>
    <p:extLst>
      <p:ext uri="{BB962C8B-B14F-4D97-AF65-F5344CB8AC3E}">
        <p14:creationId xmlns:p14="http://schemas.microsoft.com/office/powerpoint/2010/main" val="271896893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1797CF3-805D-8ACB-AE02-D7B875695030}"/>
              </a:ext>
            </a:extLst>
          </p:cNvPr>
          <p:cNvSpPr txBox="1"/>
          <p:nvPr/>
        </p:nvSpPr>
        <p:spPr>
          <a:xfrm>
            <a:off x="431800" y="1361649"/>
            <a:ext cx="11328400" cy="3371885"/>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Key Distribution</a:t>
            </a:r>
            <a:r>
              <a:rPr lang="en-US" dirty="0">
                <a:latin typeface="Times New Roman" panose="02020603050405020304" pitchFamily="18" charset="0"/>
                <a:cs typeface="Times New Roman" panose="02020603050405020304" pitchFamily="18" charset="0"/>
              </a:rPr>
              <a:t>: OpenPGP does not include the sender’s public key with each message, so it is necessary for recipients of OpenPGP messages to separately obtain the sender’s public key in order to verify the message. Many organizations post OpenPGP keys on TLS-protected websites: People who wish to verify digital signatures or send these organizations encrypted mail  need to manually download these keys and add them to their OpenPGP clients. Keys may also be registered with the OpenPGP public key servers, which are servers that maintain a database of PGP public keys organized by email address. Anyone may post a public key to the OpenPGP key servers, and that public key may contain any email address. There is no vetting of OpenPGP keys, so users must use the Web-of-Trust to decide whether to trust a given public key.</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C7ED2A7F-020F-59F7-BAF4-7377D082C7DB}"/>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AFAFDC43-5A5D-F47F-583F-072CA9431792}"/>
              </a:ext>
            </a:extLst>
          </p:cNvPr>
          <p:cNvSpPr>
            <a:spLocks noGrp="1"/>
          </p:cNvSpPr>
          <p:nvPr>
            <p:ph type="sldNum" sz="quarter" idx="12"/>
          </p:nvPr>
        </p:nvSpPr>
        <p:spPr/>
        <p:txBody>
          <a:bodyPr/>
          <a:lstStyle/>
          <a:p>
            <a:fld id="{037C73E0-9261-4858-A220-EDB35A6A3E0D}" type="slidenum">
              <a:rPr lang="en-IN" smtClean="0"/>
              <a:t>67</a:t>
            </a:fld>
            <a:endParaRPr lang="en-IN"/>
          </a:p>
        </p:txBody>
      </p:sp>
    </p:spTree>
    <p:extLst>
      <p:ext uri="{BB962C8B-B14F-4D97-AF65-F5344CB8AC3E}">
        <p14:creationId xmlns:p14="http://schemas.microsoft.com/office/powerpoint/2010/main" val="286409945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753F0-CC1F-9553-DB02-CC5162AE4D57}"/>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97E971F2-9E26-AC7C-6B50-66A4E6DAD1F6}"/>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C4F86468-AEA8-B66F-F777-E3EDBA2722F1}"/>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9" name="Footer Placeholder 8">
            <a:extLst>
              <a:ext uri="{FF2B5EF4-FFF2-40B4-BE49-F238E27FC236}">
                <a16:creationId xmlns:a16="http://schemas.microsoft.com/office/drawing/2014/main" id="{F10B388F-2D92-0A98-BD7E-A8FBF69E9D91}"/>
              </a:ext>
            </a:extLst>
          </p:cNvPr>
          <p:cNvSpPr>
            <a:spLocks noGrp="1"/>
          </p:cNvSpPr>
          <p:nvPr>
            <p:ph type="ftr" sz="quarter" idx="11"/>
          </p:nvPr>
        </p:nvSpPr>
        <p:spPr>
          <a:xfrm>
            <a:off x="2778649" y="6542946"/>
            <a:ext cx="6300216" cy="246221"/>
          </a:xfrm>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3799E895-9D5C-2BBA-E983-9C84D2E6A41B}"/>
              </a:ext>
            </a:extLst>
          </p:cNvPr>
          <p:cNvSpPr>
            <a:spLocks noGrp="1"/>
          </p:cNvSpPr>
          <p:nvPr>
            <p:ph type="sldNum" sz="quarter" idx="12"/>
          </p:nvPr>
        </p:nvSpPr>
        <p:spPr/>
        <p:txBody>
          <a:bodyPr/>
          <a:lstStyle/>
          <a:p>
            <a:fld id="{050B88D7-7741-46C0-B3EE-0924E171B329}" type="slidenum">
              <a:rPr lang="en-US" smtClean="0"/>
              <a:pPr/>
              <a:t>68</a:t>
            </a:fld>
            <a:endParaRPr lang="en-US" dirty="0"/>
          </a:p>
        </p:txBody>
      </p:sp>
      <p:sp>
        <p:nvSpPr>
          <p:cNvPr id="11" name="Title 1">
            <a:extLst>
              <a:ext uri="{FF2B5EF4-FFF2-40B4-BE49-F238E27FC236}">
                <a16:creationId xmlns:a16="http://schemas.microsoft.com/office/drawing/2014/main" id="{D8364DFA-17BC-BFF1-066D-632E3BF606FE}"/>
              </a:ext>
            </a:extLst>
          </p:cNvPr>
          <p:cNvSpPr txBox="1">
            <a:spLocks/>
          </p:cNvSpPr>
          <p:nvPr/>
        </p:nvSpPr>
        <p:spPr>
          <a:xfrm>
            <a:off x="1072832" y="2612214"/>
            <a:ext cx="10515600" cy="1325563"/>
          </a:xfrm>
          <a:prstGeom prst="rect">
            <a:avLst/>
          </a:prstGeom>
          <a:solidFill>
            <a:schemeClr val="tx2">
              <a:lumMod val="50000"/>
            </a:schemeClr>
          </a:solidFill>
          <a:ln w="76200">
            <a:solidFill>
              <a:schemeClr val="bg1"/>
            </a:solidFill>
          </a:ln>
        </p:spPr>
        <p:txBody>
          <a:bodyPr>
            <a:normAutofit/>
          </a:bodyPr>
          <a:lstStyle>
            <a:lvl1pPr eaLnBrk="1" hangingPunct="1">
              <a:defRPr>
                <a:latin typeface="+mj-lt"/>
                <a:ea typeface="+mj-ea"/>
                <a:cs typeface="+mj-cs"/>
              </a:defRPr>
            </a:lvl1pPr>
          </a:lstStyle>
          <a:p>
            <a:pPr algn="ctr" defTabSz="914400"/>
            <a:r>
              <a:rPr lang="en-US" sz="7200" b="1" kern="0">
                <a:solidFill>
                  <a:schemeClr val="bg1"/>
                </a:solidFill>
                <a:latin typeface="Times New Roman" panose="02020603050405020304" pitchFamily="18" charset="0"/>
                <a:cs typeface="Times New Roman" panose="02020603050405020304" pitchFamily="18" charset="0"/>
              </a:rPr>
              <a:t>Thank you </a:t>
            </a:r>
            <a:endParaRPr lang="en-US" sz="7200" b="1" kern="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23076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6E2E0BC-EC89-694C-FE9C-6B2D893E4F1A}"/>
              </a:ext>
            </a:extLst>
          </p:cNvPr>
          <p:cNvSpPr txBox="1"/>
          <p:nvPr/>
        </p:nvSpPr>
        <p:spPr>
          <a:xfrm>
            <a:off x="1126066" y="1169369"/>
            <a:ext cx="10668000" cy="1012072"/>
          </a:xfrm>
          <a:prstGeom prst="rect">
            <a:avLst/>
          </a:prstGeom>
          <a:noFill/>
        </p:spPr>
        <p:txBody>
          <a:bodyPr wrap="square">
            <a:spAutoFit/>
          </a:bodyPr>
          <a:lstStyle/>
          <a:p>
            <a:pPr>
              <a:lnSpc>
                <a:spcPct val="150000"/>
              </a:lnSpc>
            </a:pPr>
            <a:r>
              <a:rPr lang="en-US" sz="2400" b="1" dirty="0">
                <a:latin typeface="Times New Roman" panose="02020603050405020304" pitchFamily="18" charset="0"/>
                <a:cs typeface="Times New Roman" panose="02020603050405020304" pitchFamily="18" charset="0"/>
              </a:rPr>
              <a:t>Means of Authentication</a:t>
            </a:r>
          </a:p>
          <a:p>
            <a:pPr>
              <a:lnSpc>
                <a:spcPct val="150000"/>
              </a:lnSpc>
            </a:pPr>
            <a:r>
              <a:rPr lang="en-US" dirty="0">
                <a:latin typeface="Times New Roman" panose="02020603050405020304" pitchFamily="18" charset="0"/>
                <a:cs typeface="Times New Roman" panose="02020603050405020304" pitchFamily="18" charset="0"/>
              </a:rPr>
              <a:t>There are four general means of authenticating a user’s identity, which can be used alone or in combination:</a:t>
            </a: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33B90AE7-051B-AF49-AEA4-7DD8D0F1EF24}"/>
              </a:ext>
            </a:extLst>
          </p:cNvPr>
          <p:cNvSpPr txBox="1"/>
          <p:nvPr/>
        </p:nvSpPr>
        <p:spPr>
          <a:xfrm>
            <a:off x="1126066" y="2214209"/>
            <a:ext cx="9194799" cy="3366563"/>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Something the individual knows: </a:t>
            </a:r>
            <a:r>
              <a:rPr lang="en-US" dirty="0">
                <a:latin typeface="Times New Roman" panose="02020603050405020304" pitchFamily="18" charset="0"/>
                <a:cs typeface="Times New Roman" panose="02020603050405020304" pitchFamily="18" charset="0"/>
              </a:rPr>
              <a:t>Examples include a password, a personal identification number (PIN), or answers to a prearranged set of questions.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Something the individual possesses</a:t>
            </a:r>
            <a:r>
              <a:rPr lang="en-US" dirty="0">
                <a:latin typeface="Times New Roman" panose="02020603050405020304" pitchFamily="18" charset="0"/>
                <a:cs typeface="Times New Roman" panose="02020603050405020304" pitchFamily="18" charset="0"/>
              </a:rPr>
              <a:t>: Examples include cryptographic keys, electronic keycards, smart cards, and physical keys. This type of authenticator is referred to as a token.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Something the individual is (static biometrics): </a:t>
            </a:r>
            <a:r>
              <a:rPr lang="en-US" dirty="0">
                <a:latin typeface="Times New Roman" panose="02020603050405020304" pitchFamily="18" charset="0"/>
                <a:cs typeface="Times New Roman" panose="02020603050405020304" pitchFamily="18" charset="0"/>
              </a:rPr>
              <a:t>Examples include recognition by fingerprint, retina, and face.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Something the individual does (dynamic biometrics): </a:t>
            </a:r>
            <a:r>
              <a:rPr lang="en-US" dirty="0">
                <a:latin typeface="Times New Roman" panose="02020603050405020304" pitchFamily="18" charset="0"/>
                <a:cs typeface="Times New Roman" panose="02020603050405020304" pitchFamily="18" charset="0"/>
              </a:rPr>
              <a:t>Examples include recognition by voice pattern, handwriting characteristics, and typing rhythm.</a:t>
            </a:r>
            <a:endParaRPr lang="en-IN"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68FAD8AA-129B-418A-E194-B651D707AB08}"/>
              </a:ext>
            </a:extLst>
          </p:cNvPr>
          <p:cNvSpPr txBox="1"/>
          <p:nvPr/>
        </p:nvSpPr>
        <p:spPr>
          <a:xfrm>
            <a:off x="991820" y="5646308"/>
            <a:ext cx="10668000" cy="369332"/>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All of these methods, properly implemented and used, can provide secure user authentication. </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11FB752B-AB7F-B4B6-7969-0F99D087EFDC}"/>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F79969A3-FD44-CBAA-12C3-E74D73604BD1}"/>
              </a:ext>
            </a:extLst>
          </p:cNvPr>
          <p:cNvSpPr>
            <a:spLocks noGrp="1"/>
          </p:cNvSpPr>
          <p:nvPr>
            <p:ph type="sldNum" sz="quarter" idx="12"/>
          </p:nvPr>
        </p:nvSpPr>
        <p:spPr/>
        <p:txBody>
          <a:bodyPr/>
          <a:lstStyle/>
          <a:p>
            <a:fld id="{037C73E0-9261-4858-A220-EDB35A6A3E0D}" type="slidenum">
              <a:rPr lang="en-IN" smtClean="0"/>
              <a:t>7</a:t>
            </a:fld>
            <a:endParaRPr lang="en-IN"/>
          </a:p>
        </p:txBody>
      </p:sp>
    </p:spTree>
    <p:extLst>
      <p:ext uri="{BB962C8B-B14F-4D97-AF65-F5344CB8AC3E}">
        <p14:creationId xmlns:p14="http://schemas.microsoft.com/office/powerpoint/2010/main" val="39575270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2753B91-8255-E8FB-1636-F9AD70E2FE51}"/>
              </a:ext>
            </a:extLst>
          </p:cNvPr>
          <p:cNvSpPr txBox="1"/>
          <p:nvPr/>
        </p:nvSpPr>
        <p:spPr>
          <a:xfrm>
            <a:off x="762000" y="1168400"/>
            <a:ext cx="10295466" cy="3782061"/>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lists the following examples of </a:t>
            </a:r>
            <a:r>
              <a:rPr lang="en-US" b="1" dirty="0">
                <a:latin typeface="Times New Roman" panose="02020603050405020304" pitchFamily="18" charset="0"/>
                <a:cs typeface="Times New Roman" panose="02020603050405020304" pitchFamily="18" charset="0"/>
              </a:rPr>
              <a:t>replay attacks: </a:t>
            </a:r>
          </a:p>
          <a:p>
            <a:pPr marL="342900" indent="-342900">
              <a:lnSpc>
                <a:spcPct val="150000"/>
              </a:lnSpc>
              <a:buAutoNum type="arabicPeriod"/>
            </a:pPr>
            <a:r>
              <a:rPr lang="en-US" dirty="0">
                <a:latin typeface="Times New Roman" panose="02020603050405020304" pitchFamily="18" charset="0"/>
                <a:cs typeface="Times New Roman" panose="02020603050405020304" pitchFamily="18" charset="0"/>
              </a:rPr>
              <a:t>The simplest replay attack is one in which the opponent simply copies a message and replays it later. </a:t>
            </a:r>
          </a:p>
          <a:p>
            <a:pPr marL="342900" indent="-342900">
              <a:lnSpc>
                <a:spcPct val="150000"/>
              </a:lnSpc>
              <a:buAutoNum type="arabicPeriod"/>
            </a:pPr>
            <a:r>
              <a:rPr lang="en-US" dirty="0">
                <a:latin typeface="Times New Roman" panose="02020603050405020304" pitchFamily="18" charset="0"/>
                <a:cs typeface="Times New Roman" panose="02020603050405020304" pitchFamily="18" charset="0"/>
              </a:rPr>
              <a:t>An opponent can replay a timestamped message within the valid time window. If both the original and the replay arrive within then time window, this incident can be logged. </a:t>
            </a:r>
          </a:p>
          <a:p>
            <a:pPr marL="342900" indent="-342900">
              <a:lnSpc>
                <a:spcPct val="150000"/>
              </a:lnSpc>
              <a:buAutoNum type="arabicPeriod"/>
            </a:pPr>
            <a:r>
              <a:rPr lang="en-US" dirty="0">
                <a:latin typeface="Times New Roman" panose="02020603050405020304" pitchFamily="18" charset="0"/>
                <a:cs typeface="Times New Roman" panose="02020603050405020304" pitchFamily="18" charset="0"/>
              </a:rPr>
              <a:t>As with example (2), an opponent can replay a timestamped message within the valid time window, but in addition, the opponent suppresses the original message. Thus, the repetition cannot be detected. </a:t>
            </a:r>
          </a:p>
          <a:p>
            <a:pPr marL="342900" indent="-342900">
              <a:lnSpc>
                <a:spcPct val="150000"/>
              </a:lnSpc>
              <a:buAutoNum type="arabicPeriod"/>
            </a:pPr>
            <a:r>
              <a:rPr lang="en-US" dirty="0">
                <a:latin typeface="Times New Roman" panose="02020603050405020304" pitchFamily="18" charset="0"/>
                <a:cs typeface="Times New Roman" panose="02020603050405020304" pitchFamily="18" charset="0"/>
              </a:rPr>
              <a:t>Another attack involves a backward replay without modification. This is a re play back to the message sender. This attack is possible if symmetric encryption is used and the sender cannot easily recognize the difference between messages sent and messages received on the basis of content.</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CDCC9908-C3BE-CA38-07B2-EA3CE9F62F31}"/>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9491E9C6-8B1D-009D-9A75-39E42789C100}"/>
              </a:ext>
            </a:extLst>
          </p:cNvPr>
          <p:cNvSpPr>
            <a:spLocks noGrp="1"/>
          </p:cNvSpPr>
          <p:nvPr>
            <p:ph type="sldNum" sz="quarter" idx="12"/>
          </p:nvPr>
        </p:nvSpPr>
        <p:spPr/>
        <p:txBody>
          <a:bodyPr/>
          <a:lstStyle/>
          <a:p>
            <a:fld id="{037C73E0-9261-4858-A220-EDB35A6A3E0D}" type="slidenum">
              <a:rPr lang="en-IN" smtClean="0"/>
              <a:t>8</a:t>
            </a:fld>
            <a:endParaRPr lang="en-IN"/>
          </a:p>
        </p:txBody>
      </p:sp>
    </p:spTree>
    <p:extLst>
      <p:ext uri="{BB962C8B-B14F-4D97-AF65-F5344CB8AC3E}">
        <p14:creationId xmlns:p14="http://schemas.microsoft.com/office/powerpoint/2010/main" val="39258439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6FD0842-B29C-41DF-B110-DB9EAAAD6C95}"/>
              </a:ext>
            </a:extLst>
          </p:cNvPr>
          <p:cNvSpPr txBox="1"/>
          <p:nvPr/>
        </p:nvSpPr>
        <p:spPr>
          <a:xfrm>
            <a:off x="643467" y="1329548"/>
            <a:ext cx="8449733"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KERBEROS </a:t>
            </a:r>
          </a:p>
        </p:txBody>
      </p:sp>
      <p:sp>
        <p:nvSpPr>
          <p:cNvPr id="5" name="TextBox 4">
            <a:extLst>
              <a:ext uri="{FF2B5EF4-FFF2-40B4-BE49-F238E27FC236}">
                <a16:creationId xmlns:a16="http://schemas.microsoft.com/office/drawing/2014/main" id="{7929D1BC-F622-3931-142E-5BFE5FE7F7C1}"/>
              </a:ext>
            </a:extLst>
          </p:cNvPr>
          <p:cNvSpPr txBox="1"/>
          <p:nvPr/>
        </p:nvSpPr>
        <p:spPr>
          <a:xfrm>
            <a:off x="694267" y="1852768"/>
            <a:ext cx="10854266" cy="3366563"/>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Kerberos4 is an authentication service developed as part of Project Athena at MIT.it uses symmetric key cryptosystem and  KDC  In particular, the following three threats exist: </a:t>
            </a:r>
          </a:p>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A user may gain access to a particular workstation and pretend to be another user operating from that workstation.(attacker physically sits at your computer ) </a:t>
            </a:r>
          </a:p>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 A user may alter the network address of a workstation so that the requests sent from the altered workstation appear to come from the impersonated workstation. (attackers may modify system’s IP address )</a:t>
            </a:r>
          </a:p>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A user may eavesdrop on exchanges and use a replay attack to gain entrance to a server or to disrupt operations.</a:t>
            </a:r>
          </a:p>
          <a:p>
            <a:pPr algn="just">
              <a:lnSpc>
                <a:spcPct val="150000"/>
              </a:lnSpc>
            </a:pPr>
            <a:r>
              <a:rPr lang="en-US" dirty="0">
                <a:latin typeface="Times New Roman" panose="02020603050405020304" pitchFamily="18" charset="0"/>
                <a:cs typeface="Times New Roman" panose="02020603050405020304" pitchFamily="18" charset="0"/>
              </a:rPr>
              <a:t>       (attacker capture authentication msg )</a:t>
            </a:r>
            <a:endParaRPr lang="en-IN"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5A88E9ED-5794-79F0-AA9A-57D00B659B40}"/>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07C2E4C8-4B2C-D6EF-88E8-330644BF5124}"/>
              </a:ext>
            </a:extLst>
          </p:cNvPr>
          <p:cNvSpPr>
            <a:spLocks noGrp="1"/>
          </p:cNvSpPr>
          <p:nvPr>
            <p:ph type="sldNum" sz="quarter" idx="12"/>
          </p:nvPr>
        </p:nvSpPr>
        <p:spPr/>
        <p:txBody>
          <a:bodyPr/>
          <a:lstStyle/>
          <a:p>
            <a:fld id="{037C73E0-9261-4858-A220-EDB35A6A3E0D}" type="slidenum">
              <a:rPr lang="en-IN" smtClean="0"/>
              <a:t>9</a:t>
            </a:fld>
            <a:endParaRPr lang="en-IN"/>
          </a:p>
        </p:txBody>
      </p:sp>
    </p:spTree>
    <p:extLst>
      <p:ext uri="{BB962C8B-B14F-4D97-AF65-F5344CB8AC3E}">
        <p14:creationId xmlns:p14="http://schemas.microsoft.com/office/powerpoint/2010/main" val="341087537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PPRESENTATIONGUID" val="fd333690-d1c4-4691-ad6c-7ef607921f92"/>
  <p:tag name="TPVERSION" val="8"/>
  <p:tag name="TPFULLVERSION" val="8.2.0.11"/>
  <p:tag name="PPTVERSION" val="16"/>
  <p:tag name="TPOS" val="2"/>
  <p:tag name="TPLASTSAVEVERSION" val="6.2 PC"/>
</p:tagLst>
</file>

<file path=ppt/theme/theme1.xml><?xml version="1.0" encoding="utf-8"?>
<a:theme xmlns:a="http://schemas.openxmlformats.org/drawingml/2006/main" name="PPT_Module 5_Pyth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imes New Roman-Arial">
      <a:maj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RSC_MEETING_PPT</Template>
  <TotalTime>2398</TotalTime>
  <Words>6801</Words>
  <Application>Microsoft Office PowerPoint</Application>
  <PresentationFormat>Widescreen</PresentationFormat>
  <Paragraphs>457</Paragraphs>
  <Slides>68</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68</vt:i4>
      </vt:variant>
    </vt:vector>
  </HeadingPairs>
  <TitlesOfParts>
    <vt:vector size="75" baseType="lpstr">
      <vt:lpstr>Aptos</vt:lpstr>
      <vt:lpstr>Arial</vt:lpstr>
      <vt:lpstr>Courier New</vt:lpstr>
      <vt:lpstr>Symbol</vt:lpstr>
      <vt:lpstr>Times New Roman</vt:lpstr>
      <vt:lpstr>Wingdings</vt:lpstr>
      <vt:lpstr>PPT_Module 5_Python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KAVYASHREE E D</dc:creator>
  <cp:lastModifiedBy>Vanishree B S</cp:lastModifiedBy>
  <cp:revision>77</cp:revision>
  <dcterms:created xsi:type="dcterms:W3CDTF">2025-06-24T09:04:55Z</dcterms:created>
  <dcterms:modified xsi:type="dcterms:W3CDTF">2025-11-04T05:14:56Z</dcterms:modified>
</cp:coreProperties>
</file>